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0" r:id="rId3"/>
    <p:sldId id="274" r:id="rId4"/>
    <p:sldId id="275" r:id="rId5"/>
    <p:sldId id="288" r:id="rId6"/>
    <p:sldId id="270" r:id="rId7"/>
    <p:sldId id="271" r:id="rId8"/>
    <p:sldId id="272" r:id="rId9"/>
    <p:sldId id="273" r:id="rId10"/>
    <p:sldId id="297" r:id="rId11"/>
    <p:sldId id="278" r:id="rId12"/>
    <p:sldId id="279" r:id="rId13"/>
    <p:sldId id="287" r:id="rId14"/>
    <p:sldId id="277" r:id="rId15"/>
    <p:sldId id="281" r:id="rId16"/>
    <p:sldId id="283" r:id="rId17"/>
    <p:sldId id="284" r:id="rId18"/>
    <p:sldId id="285" r:id="rId19"/>
    <p:sldId id="286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3C4743"/>
      </a:tcTxStyle>
      <a:tcStyle>
        <a:tcBdr>
          <a:left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9F4E8"/>
          </a:solidFill>
        </a:fill>
      </a:tcStyle>
    </a:wholeTbl>
    <a:band1H>
      <a:tcStyle>
        <a:tcBdr/>
        <a:fill>
          <a:solidFill>
            <a:srgbClr val="F2E9C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E9CE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E5E6DA"/>
      </a:tcTxStyle>
      <a:tcStyle>
        <a:tcBdr/>
        <a:fill>
          <a:solidFill>
            <a:srgbClr val="DDC23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E5E6DA"/>
      </a:tcTxStyle>
      <a:tcStyle>
        <a:tcBdr/>
        <a:fill>
          <a:solidFill>
            <a:srgbClr val="DDC23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E5E6DA"/>
      </a:tcTxStyle>
      <a:tcStyle>
        <a:tcBdr>
          <a:top>
            <a:ln w="38103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DDC23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E5E6DA"/>
      </a:tcTxStyle>
      <a:tcStyle>
        <a:tcBdr>
          <a:bottom>
            <a:ln w="38103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DDC237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3C4743"/>
      </a:tcTxStyle>
      <a:tcStyle>
        <a:tcBdr>
          <a:left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9E9"/>
          </a:solidFill>
        </a:fill>
      </a:tcStyle>
    </a:wholeTbl>
    <a:band1H>
      <a:tcStyle>
        <a:tcBdr/>
        <a:fill>
          <a:solidFill>
            <a:srgbClr val="CECF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ECF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E5E6DA"/>
      </a:tcTxStyle>
      <a:tcStyle>
        <a:tcBdr/>
        <a:fill>
          <a:solidFill>
            <a:srgbClr val="3C474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E5E6DA"/>
      </a:tcTxStyle>
      <a:tcStyle>
        <a:tcBdr/>
        <a:fill>
          <a:solidFill>
            <a:srgbClr val="3C474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E5E6DA"/>
      </a:tcTxStyle>
      <a:tcStyle>
        <a:tcBdr>
          <a:top>
            <a:ln w="38103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3C474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E5E6DA"/>
      </a:tcTxStyle>
      <a:tcStyle>
        <a:tcBdr>
          <a:bottom>
            <a:ln w="38103" cap="flat" cmpd="sng" algn="ctr">
              <a:solidFill>
                <a:srgbClr val="E5E6DA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3C4743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3C4743"/>
      </a:tcTxStyle>
      <a:tcStyle>
        <a:tcBdr>
          <a:top>
            <a:ln w="12701" cap="flat" cmpd="sng" algn="ctr">
              <a:solidFill>
                <a:srgbClr val="DDC23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DDC23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DDC237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DC23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DDC237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DDC23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477" autoAdjust="0"/>
  </p:normalViewPr>
  <p:slideViewPr>
    <p:cSldViewPr snapToGrid="0">
      <p:cViewPr>
        <p:scale>
          <a:sx n="61" d="100"/>
          <a:sy n="61" d="100"/>
        </p:scale>
        <p:origin x="-147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c52398" userId="S::fc52398@alunos.fc.ul.pt::225f8b5d-7277-410c-a391-b89dbdbb225a" providerId="AD" clId="Web-{CCDDFE19-6961-48C4-9BE3-52E4B632FE81}"/>
    <pc:docChg chg="addSld modSld">
      <pc:chgData name="fc52398" userId="S::fc52398@alunos.fc.ul.pt::225f8b5d-7277-410c-a391-b89dbdbb225a" providerId="AD" clId="Web-{CCDDFE19-6961-48C4-9BE3-52E4B632FE81}" dt="2018-12-18T23:11:01.662" v="1150" actId="20577"/>
      <pc:docMkLst>
        <pc:docMk/>
      </pc:docMkLst>
      <pc:sldChg chg="modSp">
        <pc:chgData name="fc52398" userId="S::fc52398@alunos.fc.ul.pt::225f8b5d-7277-410c-a391-b89dbdbb225a" providerId="AD" clId="Web-{CCDDFE19-6961-48C4-9BE3-52E4B632FE81}" dt="2018-12-18T23:06:11.254" v="924" actId="1076"/>
        <pc:sldMkLst>
          <pc:docMk/>
          <pc:sldMk cId="0" sldId="260"/>
        </pc:sldMkLst>
        <pc:spChg chg="mod">
          <ac:chgData name="fc52398" userId="S::fc52398@alunos.fc.ul.pt::225f8b5d-7277-410c-a391-b89dbdbb225a" providerId="AD" clId="Web-{CCDDFE19-6961-48C4-9BE3-52E4B632FE81}" dt="2018-12-18T23:06:08.472" v="923" actId="1076"/>
          <ac:spMkLst>
            <pc:docMk/>
            <pc:sldMk cId="0" sldId="260"/>
            <ac:spMk id="3" creationId="{00000000-0000-0000-0000-000000000000}"/>
          </ac:spMkLst>
        </pc:spChg>
        <pc:picChg chg="mod">
          <ac:chgData name="fc52398" userId="S::fc52398@alunos.fc.ul.pt::225f8b5d-7277-410c-a391-b89dbdbb225a" providerId="AD" clId="Web-{CCDDFE19-6961-48C4-9BE3-52E4B632FE81}" dt="2018-12-18T23:06:11.254" v="924" actId="1076"/>
          <ac:picMkLst>
            <pc:docMk/>
            <pc:sldMk cId="0" sldId="260"/>
            <ac:picMk id="1026" creationId="{00000000-0000-0000-0000-000000000000}"/>
          </ac:picMkLst>
        </pc:picChg>
      </pc:sldChg>
      <pc:sldChg chg="addSp modSp">
        <pc:chgData name="fc52398" userId="S::fc52398@alunos.fc.ul.pt::225f8b5d-7277-410c-a391-b89dbdbb225a" providerId="AD" clId="Web-{CCDDFE19-6961-48C4-9BE3-52E4B632FE81}" dt="2018-12-18T22:43:22.179" v="38" actId="14100"/>
        <pc:sldMkLst>
          <pc:docMk/>
          <pc:sldMk cId="2593738411" sldId="278"/>
        </pc:sldMkLst>
        <pc:spChg chg="add mod">
          <ac:chgData name="fc52398" userId="S::fc52398@alunos.fc.ul.pt::225f8b5d-7277-410c-a391-b89dbdbb225a" providerId="AD" clId="Web-{CCDDFE19-6961-48C4-9BE3-52E4B632FE81}" dt="2018-12-18T22:43:02.398" v="35" actId="1076"/>
          <ac:spMkLst>
            <pc:docMk/>
            <pc:sldMk cId="2593738411" sldId="278"/>
            <ac:spMk id="3" creationId="{8A5CB05B-9A61-4290-919A-E5F0DD82D982}"/>
          </ac:spMkLst>
        </pc:spChg>
        <pc:picChg chg="mod">
          <ac:chgData name="fc52398" userId="S::fc52398@alunos.fc.ul.pt::225f8b5d-7277-410c-a391-b89dbdbb225a" providerId="AD" clId="Web-{CCDDFE19-6961-48C4-9BE3-52E4B632FE81}" dt="2018-12-18T22:43:18.226" v="37" actId="1076"/>
          <ac:picMkLst>
            <pc:docMk/>
            <pc:sldMk cId="2593738411" sldId="278"/>
            <ac:picMk id="4" creationId="{00000000-0000-0000-0000-000000000000}"/>
          </ac:picMkLst>
        </pc:picChg>
        <pc:picChg chg="add mod">
          <ac:chgData name="fc52398" userId="S::fc52398@alunos.fc.ul.pt::225f8b5d-7277-410c-a391-b89dbdbb225a" providerId="AD" clId="Web-{CCDDFE19-6961-48C4-9BE3-52E4B632FE81}" dt="2018-12-18T22:43:22.179" v="38" actId="14100"/>
          <ac:picMkLst>
            <pc:docMk/>
            <pc:sldMk cId="2593738411" sldId="278"/>
            <ac:picMk id="5" creationId="{585CC7E5-5481-4AFE-BAA2-46A6B42ACD57}"/>
          </ac:picMkLst>
        </pc:picChg>
      </pc:sldChg>
      <pc:sldChg chg="modSp">
        <pc:chgData name="fc52398" userId="S::fc52398@alunos.fc.ul.pt::225f8b5d-7277-410c-a391-b89dbdbb225a" providerId="AD" clId="Web-{CCDDFE19-6961-48C4-9BE3-52E4B632FE81}" dt="2018-12-18T22:38:08.974" v="4" actId="20577"/>
        <pc:sldMkLst>
          <pc:docMk/>
          <pc:sldMk cId="1005873928" sldId="279"/>
        </pc:sldMkLst>
        <pc:spChg chg="mod">
          <ac:chgData name="fc52398" userId="S::fc52398@alunos.fc.ul.pt::225f8b5d-7277-410c-a391-b89dbdbb225a" providerId="AD" clId="Web-{CCDDFE19-6961-48C4-9BE3-52E4B632FE81}" dt="2018-12-18T22:38:08.974" v="4" actId="20577"/>
          <ac:spMkLst>
            <pc:docMk/>
            <pc:sldMk cId="1005873928" sldId="279"/>
            <ac:spMk id="3" creationId="{00000000-0000-0000-0000-000000000000}"/>
          </ac:spMkLst>
        </pc:spChg>
      </pc:sldChg>
      <pc:sldChg chg="modSp">
        <pc:chgData name="fc52398" userId="S::fc52398@alunos.fc.ul.pt::225f8b5d-7277-410c-a391-b89dbdbb225a" providerId="AD" clId="Web-{CCDDFE19-6961-48C4-9BE3-52E4B632FE81}" dt="2018-12-18T22:54:48.826" v="307" actId="20577"/>
        <pc:sldMkLst>
          <pc:docMk/>
          <pc:sldMk cId="2997533769" sldId="286"/>
        </pc:sldMkLst>
        <pc:spChg chg="mod">
          <ac:chgData name="fc52398" userId="S::fc52398@alunos.fc.ul.pt::225f8b5d-7277-410c-a391-b89dbdbb225a" providerId="AD" clId="Web-{CCDDFE19-6961-48C4-9BE3-52E4B632FE81}" dt="2018-12-18T22:54:48.826" v="307" actId="20577"/>
          <ac:spMkLst>
            <pc:docMk/>
            <pc:sldMk cId="2997533769" sldId="286"/>
            <ac:spMk id="3" creationId="{00000000-0000-0000-0000-000000000000}"/>
          </ac:spMkLst>
        </pc:spChg>
      </pc:sldChg>
      <pc:sldChg chg="modSp">
        <pc:chgData name="fc52398" userId="S::fc52398@alunos.fc.ul.pt::225f8b5d-7277-410c-a391-b89dbdbb225a" providerId="AD" clId="Web-{CCDDFE19-6961-48C4-9BE3-52E4B632FE81}" dt="2018-12-18T22:38:50.896" v="10" actId="1076"/>
        <pc:sldMkLst>
          <pc:docMk/>
          <pc:sldMk cId="3261992538" sldId="287"/>
        </pc:sldMkLst>
        <pc:spChg chg="mod">
          <ac:chgData name="fc52398" userId="S::fc52398@alunos.fc.ul.pt::225f8b5d-7277-410c-a391-b89dbdbb225a" providerId="AD" clId="Web-{CCDDFE19-6961-48C4-9BE3-52E4B632FE81}" dt="2018-12-18T22:38:31.005" v="8" actId="1076"/>
          <ac:spMkLst>
            <pc:docMk/>
            <pc:sldMk cId="3261992538" sldId="287"/>
            <ac:spMk id="10" creationId="{00000000-0000-0000-0000-000000000000}"/>
          </ac:spMkLst>
        </pc:spChg>
        <pc:spChg chg="mod">
          <ac:chgData name="fc52398" userId="S::fc52398@alunos.fc.ul.pt::225f8b5d-7277-410c-a391-b89dbdbb225a" providerId="AD" clId="Web-{CCDDFE19-6961-48C4-9BE3-52E4B632FE81}" dt="2018-12-18T22:38:50.896" v="10" actId="1076"/>
          <ac:spMkLst>
            <pc:docMk/>
            <pc:sldMk cId="3261992538" sldId="287"/>
            <ac:spMk id="11" creationId="{00000000-0000-0000-0000-000000000000}"/>
          </ac:spMkLst>
        </pc:spChg>
        <pc:spChg chg="mod">
          <ac:chgData name="fc52398" userId="S::fc52398@alunos.fc.ul.pt::225f8b5d-7277-410c-a391-b89dbdbb225a" providerId="AD" clId="Web-{CCDDFE19-6961-48C4-9BE3-52E4B632FE81}" dt="2018-12-18T22:38:38.068" v="9" actId="1076"/>
          <ac:spMkLst>
            <pc:docMk/>
            <pc:sldMk cId="3261992538" sldId="287"/>
            <ac:spMk id="12" creationId="{00000000-0000-0000-0000-000000000000}"/>
          </ac:spMkLst>
        </pc:spChg>
      </pc:sldChg>
      <pc:sldChg chg="modSp">
        <pc:chgData name="fc52398" userId="S::fc52398@alunos.fc.ul.pt::225f8b5d-7277-410c-a391-b89dbdbb225a" providerId="AD" clId="Web-{CCDDFE19-6961-48C4-9BE3-52E4B632FE81}" dt="2018-12-18T22:57:37.077" v="371" actId="20577"/>
        <pc:sldMkLst>
          <pc:docMk/>
          <pc:sldMk cId="584871396" sldId="290"/>
        </pc:sldMkLst>
        <pc:spChg chg="mod">
          <ac:chgData name="fc52398" userId="S::fc52398@alunos.fc.ul.pt::225f8b5d-7277-410c-a391-b89dbdbb225a" providerId="AD" clId="Web-{CCDDFE19-6961-48C4-9BE3-52E4B632FE81}" dt="2018-12-18T22:57:37.077" v="371" actId="20577"/>
          <ac:spMkLst>
            <pc:docMk/>
            <pc:sldMk cId="584871396" sldId="290"/>
            <ac:spMk id="6" creationId="{00000000-0000-0000-0000-000000000000}"/>
          </ac:spMkLst>
        </pc:spChg>
      </pc:sldChg>
      <pc:sldChg chg="modSp">
        <pc:chgData name="fc52398" userId="S::fc52398@alunos.fc.ul.pt::225f8b5d-7277-410c-a391-b89dbdbb225a" providerId="AD" clId="Web-{CCDDFE19-6961-48C4-9BE3-52E4B632FE81}" dt="2018-12-18T22:44:56.899" v="73" actId="20577"/>
        <pc:sldMkLst>
          <pc:docMk/>
          <pc:sldMk cId="4005948833" sldId="294"/>
        </pc:sldMkLst>
        <pc:spChg chg="mod">
          <ac:chgData name="fc52398" userId="S::fc52398@alunos.fc.ul.pt::225f8b5d-7277-410c-a391-b89dbdbb225a" providerId="AD" clId="Web-{CCDDFE19-6961-48C4-9BE3-52E4B632FE81}" dt="2018-12-18T22:44:56.899" v="73" actId="20577"/>
          <ac:spMkLst>
            <pc:docMk/>
            <pc:sldMk cId="4005948833" sldId="294"/>
            <ac:spMk id="3" creationId="{00000000-0000-0000-0000-000000000000}"/>
          </ac:spMkLst>
        </pc:spChg>
        <pc:spChg chg="mod">
          <ac:chgData name="fc52398" userId="S::fc52398@alunos.fc.ul.pt::225f8b5d-7277-410c-a391-b89dbdbb225a" providerId="AD" clId="Web-{CCDDFE19-6961-48C4-9BE3-52E4B632FE81}" dt="2018-12-18T22:44:41.930" v="63" actId="20577"/>
          <ac:spMkLst>
            <pc:docMk/>
            <pc:sldMk cId="4005948833" sldId="294"/>
            <ac:spMk id="4" creationId="{00000000-0000-0000-0000-000000000000}"/>
          </ac:spMkLst>
        </pc:spChg>
      </pc:sldChg>
      <pc:sldChg chg="modSp new">
        <pc:chgData name="fc52398" userId="S::fc52398@alunos.fc.ul.pt::225f8b5d-7277-410c-a391-b89dbdbb225a" providerId="AD" clId="Web-{CCDDFE19-6961-48C4-9BE3-52E4B632FE81}" dt="2018-12-18T23:11:01.662" v="1149" actId="20577"/>
        <pc:sldMkLst>
          <pc:docMk/>
          <pc:sldMk cId="1077028627" sldId="296"/>
        </pc:sldMkLst>
        <pc:spChg chg="mod">
          <ac:chgData name="fc52398" userId="S::fc52398@alunos.fc.ul.pt::225f8b5d-7277-410c-a391-b89dbdbb225a" providerId="AD" clId="Web-{CCDDFE19-6961-48C4-9BE3-52E4B632FE81}" dt="2018-12-18T22:44:01.508" v="48" actId="20577"/>
          <ac:spMkLst>
            <pc:docMk/>
            <pc:sldMk cId="1077028627" sldId="296"/>
            <ac:spMk id="2" creationId="{BC307880-762B-4846-A8DC-3432BEC3F204}"/>
          </ac:spMkLst>
        </pc:spChg>
        <pc:spChg chg="mod">
          <ac:chgData name="fc52398" userId="S::fc52398@alunos.fc.ul.pt::225f8b5d-7277-410c-a391-b89dbdbb225a" providerId="AD" clId="Web-{CCDDFE19-6961-48C4-9BE3-52E4B632FE81}" dt="2018-12-18T23:11:01.662" v="1149" actId="20577"/>
          <ac:spMkLst>
            <pc:docMk/>
            <pc:sldMk cId="1077028627" sldId="296"/>
            <ac:spMk id="3" creationId="{7E6EB573-F833-4063-A9B1-C0BA352A93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D8494-C58D-4FE2-A131-D1B10E949FD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E6917BA-EF03-475C-99E6-32162DD98520}">
      <dgm:prSet phldrT="[Text]" custT="1"/>
      <dgm:spPr/>
      <dgm:t>
        <a:bodyPr/>
        <a:lstStyle/>
        <a:p>
          <a:r>
            <a:rPr lang="pt-PT" sz="3000" dirty="0"/>
            <a:t>Modelo do habitat</a:t>
          </a:r>
        </a:p>
      </dgm:t>
    </dgm:pt>
    <dgm:pt modelId="{D3ECE713-B075-4B34-A180-4D52DCD319EB}" type="parTrans" cxnId="{FDB88029-D492-4E0F-82F5-F1CD47AA03C9}">
      <dgm:prSet/>
      <dgm:spPr/>
      <dgm:t>
        <a:bodyPr/>
        <a:lstStyle/>
        <a:p>
          <a:endParaRPr lang="pt-PT"/>
        </a:p>
      </dgm:t>
    </dgm:pt>
    <dgm:pt modelId="{A66327C2-B048-4CEF-ACDB-6517B2AF1762}" type="sibTrans" cxnId="{FDB88029-D492-4E0F-82F5-F1CD47AA03C9}">
      <dgm:prSet/>
      <dgm:spPr/>
      <dgm:t>
        <a:bodyPr/>
        <a:lstStyle/>
        <a:p>
          <a:endParaRPr lang="pt-PT"/>
        </a:p>
      </dgm:t>
    </dgm:pt>
    <dgm:pt modelId="{E9055A3E-ED4F-4066-AC05-366B1ED66D91}">
      <dgm:prSet phldrT="[Text]" custT="1"/>
      <dgm:spPr/>
      <dgm:t>
        <a:bodyPr/>
        <a:lstStyle/>
        <a:p>
          <a:r>
            <a:rPr lang="pt-PT" sz="2500" dirty="0"/>
            <a:t>Características da área ocupada pela borboleta</a:t>
          </a:r>
        </a:p>
      </dgm:t>
    </dgm:pt>
    <dgm:pt modelId="{0A7AC35E-6912-4EEB-8396-E1D57263FFA3}" type="parTrans" cxnId="{0BA9624A-50C5-4ADB-A366-DA92465462CE}">
      <dgm:prSet/>
      <dgm:spPr/>
      <dgm:t>
        <a:bodyPr/>
        <a:lstStyle/>
        <a:p>
          <a:endParaRPr lang="pt-PT"/>
        </a:p>
      </dgm:t>
    </dgm:pt>
    <dgm:pt modelId="{DA8581A5-AD17-465F-A3C8-53053814CE8C}" type="sibTrans" cxnId="{0BA9624A-50C5-4ADB-A366-DA92465462CE}">
      <dgm:prSet/>
      <dgm:spPr/>
      <dgm:t>
        <a:bodyPr/>
        <a:lstStyle/>
        <a:p>
          <a:endParaRPr lang="pt-PT"/>
        </a:p>
      </dgm:t>
    </dgm:pt>
    <dgm:pt modelId="{B1DE70DD-A622-4F2D-A6E9-832E21B24725}">
      <dgm:prSet phldrT="[Text]" custT="1"/>
      <dgm:spPr/>
      <dgm:t>
        <a:bodyPr/>
        <a:lstStyle/>
        <a:p>
          <a:r>
            <a:rPr lang="pt-PT" sz="3000" dirty="0"/>
            <a:t>Modelo da dinâmica populacional</a:t>
          </a:r>
        </a:p>
      </dgm:t>
    </dgm:pt>
    <dgm:pt modelId="{3CC46B6B-E5B1-4B58-A7D5-6F691635EBD0}" type="parTrans" cxnId="{B6442FD7-8203-420F-9E46-99107CBE9308}">
      <dgm:prSet/>
      <dgm:spPr/>
      <dgm:t>
        <a:bodyPr/>
        <a:lstStyle/>
        <a:p>
          <a:endParaRPr lang="pt-PT"/>
        </a:p>
      </dgm:t>
    </dgm:pt>
    <dgm:pt modelId="{766F4E21-78E4-4626-9DDB-39E1415DF477}" type="sibTrans" cxnId="{B6442FD7-8203-420F-9E46-99107CBE9308}">
      <dgm:prSet/>
      <dgm:spPr/>
      <dgm:t>
        <a:bodyPr/>
        <a:lstStyle/>
        <a:p>
          <a:endParaRPr lang="pt-PT"/>
        </a:p>
      </dgm:t>
    </dgm:pt>
    <dgm:pt modelId="{6ACCB1EB-41CA-4B6B-8804-42D7800428CA}">
      <dgm:prSet phldrT="[Text]" custT="1"/>
      <dgm:spPr/>
      <dgm:t>
        <a:bodyPr/>
        <a:lstStyle/>
        <a:p>
          <a:r>
            <a:rPr lang="pt-PT" sz="2500" dirty="0"/>
            <a:t>Determina o futuro de indivíduos de </a:t>
          </a:r>
          <a:r>
            <a:rPr lang="pt-PT" sz="2500" i="1" dirty="0" err="1"/>
            <a:t>Maculinea</a:t>
          </a:r>
          <a:r>
            <a:rPr lang="pt-PT" sz="2500" i="1" dirty="0"/>
            <a:t> </a:t>
          </a:r>
          <a:r>
            <a:rPr lang="pt-PT" sz="2500" i="1" dirty="0" err="1"/>
            <a:t>arion</a:t>
          </a:r>
          <a:r>
            <a:rPr lang="pt-PT" sz="2500" i="1" dirty="0"/>
            <a:t> </a:t>
          </a:r>
          <a:r>
            <a:rPr lang="pt-PT" sz="2500" dirty="0"/>
            <a:t>e simula eventos da história de vida</a:t>
          </a:r>
        </a:p>
      </dgm:t>
    </dgm:pt>
    <dgm:pt modelId="{B6D30067-D281-4DEF-95CA-A5A4818E5D84}" type="parTrans" cxnId="{01A149FA-0FE0-4EE5-9FFA-847831B7F97C}">
      <dgm:prSet/>
      <dgm:spPr/>
      <dgm:t>
        <a:bodyPr/>
        <a:lstStyle/>
        <a:p>
          <a:endParaRPr lang="pt-PT"/>
        </a:p>
      </dgm:t>
    </dgm:pt>
    <dgm:pt modelId="{87D75ADE-83A3-4A30-AE04-872261744037}" type="sibTrans" cxnId="{01A149FA-0FE0-4EE5-9FFA-847831B7F97C}">
      <dgm:prSet/>
      <dgm:spPr/>
      <dgm:t>
        <a:bodyPr/>
        <a:lstStyle/>
        <a:p>
          <a:endParaRPr lang="pt-PT"/>
        </a:p>
      </dgm:t>
    </dgm:pt>
    <dgm:pt modelId="{662EF991-EA76-43D7-B2AA-1EAB01A79C71}" type="pres">
      <dgm:prSet presAssocID="{F5BD8494-C58D-4FE2-A131-D1B10E949F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A380709-5E6C-41D4-AD8E-1CB1DE9691E8}" type="pres">
      <dgm:prSet presAssocID="{8E6917BA-EF03-475C-99E6-32162DD985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2222DB-D959-445F-9CFE-5C04694CAD7B}" type="pres">
      <dgm:prSet presAssocID="{8E6917BA-EF03-475C-99E6-32162DD9852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99299AE-C8F2-4453-9C26-DB1A23E8DB06}" type="pres">
      <dgm:prSet presAssocID="{B1DE70DD-A622-4F2D-A6E9-832E21B24725}" presName="parentText" presStyleLbl="node1" presStyleIdx="1" presStyleCnt="2" custLinFactNeighborX="-2268" custLinFactNeighborY="-336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47395A-7B25-414C-826E-D30A8A9D2DAA}" type="pres">
      <dgm:prSet presAssocID="{B1DE70DD-A622-4F2D-A6E9-832E21B2472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ACCCD0F-54D8-41E7-9ABF-9F4E417F2BC7}" type="presOf" srcId="{6ACCB1EB-41CA-4B6B-8804-42D7800428CA}" destId="{FF47395A-7B25-414C-826E-D30A8A9D2DAA}" srcOrd="0" destOrd="0" presId="urn:microsoft.com/office/officeart/2005/8/layout/vList2"/>
    <dgm:cxn modelId="{86375D82-F45A-4DC1-9F6E-6AB5332CA77C}" type="presOf" srcId="{B1DE70DD-A622-4F2D-A6E9-832E21B24725}" destId="{E99299AE-C8F2-4453-9C26-DB1A23E8DB06}" srcOrd="0" destOrd="0" presId="urn:microsoft.com/office/officeart/2005/8/layout/vList2"/>
    <dgm:cxn modelId="{B6442FD7-8203-420F-9E46-99107CBE9308}" srcId="{F5BD8494-C58D-4FE2-A131-D1B10E949FD6}" destId="{B1DE70DD-A622-4F2D-A6E9-832E21B24725}" srcOrd="1" destOrd="0" parTransId="{3CC46B6B-E5B1-4B58-A7D5-6F691635EBD0}" sibTransId="{766F4E21-78E4-4626-9DDB-39E1415DF477}"/>
    <dgm:cxn modelId="{FDB88029-D492-4E0F-82F5-F1CD47AA03C9}" srcId="{F5BD8494-C58D-4FE2-A131-D1B10E949FD6}" destId="{8E6917BA-EF03-475C-99E6-32162DD98520}" srcOrd="0" destOrd="0" parTransId="{D3ECE713-B075-4B34-A180-4D52DCD319EB}" sibTransId="{A66327C2-B048-4CEF-ACDB-6517B2AF1762}"/>
    <dgm:cxn modelId="{787D9FF2-F3BB-4A23-944E-4D71A87DBE46}" type="presOf" srcId="{8E6917BA-EF03-475C-99E6-32162DD98520}" destId="{9A380709-5E6C-41D4-AD8E-1CB1DE9691E8}" srcOrd="0" destOrd="0" presId="urn:microsoft.com/office/officeart/2005/8/layout/vList2"/>
    <dgm:cxn modelId="{01A149FA-0FE0-4EE5-9FFA-847831B7F97C}" srcId="{B1DE70DD-A622-4F2D-A6E9-832E21B24725}" destId="{6ACCB1EB-41CA-4B6B-8804-42D7800428CA}" srcOrd="0" destOrd="0" parTransId="{B6D30067-D281-4DEF-95CA-A5A4818E5D84}" sibTransId="{87D75ADE-83A3-4A30-AE04-872261744037}"/>
    <dgm:cxn modelId="{D025201B-6E91-4696-A05C-D785B518A0E6}" type="presOf" srcId="{E9055A3E-ED4F-4066-AC05-366B1ED66D91}" destId="{9C2222DB-D959-445F-9CFE-5C04694CAD7B}" srcOrd="0" destOrd="0" presId="urn:microsoft.com/office/officeart/2005/8/layout/vList2"/>
    <dgm:cxn modelId="{0BA9624A-50C5-4ADB-A366-DA92465462CE}" srcId="{8E6917BA-EF03-475C-99E6-32162DD98520}" destId="{E9055A3E-ED4F-4066-AC05-366B1ED66D91}" srcOrd="0" destOrd="0" parTransId="{0A7AC35E-6912-4EEB-8396-E1D57263FFA3}" sibTransId="{DA8581A5-AD17-465F-A3C8-53053814CE8C}"/>
    <dgm:cxn modelId="{CB45491E-C721-41DE-A34D-F0A5873932EE}" type="presOf" srcId="{F5BD8494-C58D-4FE2-A131-D1B10E949FD6}" destId="{662EF991-EA76-43D7-B2AA-1EAB01A79C71}" srcOrd="0" destOrd="0" presId="urn:microsoft.com/office/officeart/2005/8/layout/vList2"/>
    <dgm:cxn modelId="{ED3C4DA0-02E2-46A7-91BD-95142C2709E0}" type="presParOf" srcId="{662EF991-EA76-43D7-B2AA-1EAB01A79C71}" destId="{9A380709-5E6C-41D4-AD8E-1CB1DE9691E8}" srcOrd="0" destOrd="0" presId="urn:microsoft.com/office/officeart/2005/8/layout/vList2"/>
    <dgm:cxn modelId="{FA48BDA3-6CAD-4679-B312-AFE1AAAB56DE}" type="presParOf" srcId="{662EF991-EA76-43D7-B2AA-1EAB01A79C71}" destId="{9C2222DB-D959-445F-9CFE-5C04694CAD7B}" srcOrd="1" destOrd="0" presId="urn:microsoft.com/office/officeart/2005/8/layout/vList2"/>
    <dgm:cxn modelId="{CEF3947A-441B-4237-9B9A-8CB145C23B07}" type="presParOf" srcId="{662EF991-EA76-43D7-B2AA-1EAB01A79C71}" destId="{E99299AE-C8F2-4453-9C26-DB1A23E8DB06}" srcOrd="2" destOrd="0" presId="urn:microsoft.com/office/officeart/2005/8/layout/vList2"/>
    <dgm:cxn modelId="{32792C18-36A8-4ACD-B077-2433B041D349}" type="presParOf" srcId="{662EF991-EA76-43D7-B2AA-1EAB01A79C71}" destId="{FF47395A-7B25-414C-826E-D30A8A9D2D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80709-5E6C-41D4-AD8E-1CB1DE9691E8}">
      <dsp:nvSpPr>
        <dsp:cNvPr id="0" name=""/>
        <dsp:cNvSpPr/>
      </dsp:nvSpPr>
      <dsp:spPr>
        <a:xfrm>
          <a:off x="0" y="17426"/>
          <a:ext cx="9629774" cy="104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/>
            <a:t>Modelo do habitat</a:t>
          </a:r>
        </a:p>
      </dsp:txBody>
      <dsp:txXfrm>
        <a:off x="51175" y="68601"/>
        <a:ext cx="9527424" cy="945970"/>
      </dsp:txXfrm>
    </dsp:sp>
    <dsp:sp modelId="{9C2222DB-D959-445F-9CFE-5C04694CAD7B}">
      <dsp:nvSpPr>
        <dsp:cNvPr id="0" name=""/>
        <dsp:cNvSpPr/>
      </dsp:nvSpPr>
      <dsp:spPr>
        <a:xfrm>
          <a:off x="0" y="1065746"/>
          <a:ext cx="9629774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45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500" kern="1200" dirty="0"/>
            <a:t>Características da área ocupada pela borboleta</a:t>
          </a:r>
        </a:p>
      </dsp:txBody>
      <dsp:txXfrm>
        <a:off x="0" y="1065746"/>
        <a:ext cx="9629774" cy="927360"/>
      </dsp:txXfrm>
    </dsp:sp>
    <dsp:sp modelId="{E99299AE-C8F2-4453-9C26-DB1A23E8DB06}">
      <dsp:nvSpPr>
        <dsp:cNvPr id="0" name=""/>
        <dsp:cNvSpPr/>
      </dsp:nvSpPr>
      <dsp:spPr>
        <a:xfrm>
          <a:off x="0" y="1961910"/>
          <a:ext cx="9629774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/>
            <a:t>Modelo da dinâmica populacional</a:t>
          </a:r>
        </a:p>
      </dsp:txBody>
      <dsp:txXfrm>
        <a:off x="51175" y="2013085"/>
        <a:ext cx="9527424" cy="945970"/>
      </dsp:txXfrm>
    </dsp:sp>
    <dsp:sp modelId="{FF47395A-7B25-414C-826E-D30A8A9D2DAA}">
      <dsp:nvSpPr>
        <dsp:cNvPr id="0" name=""/>
        <dsp:cNvSpPr/>
      </dsp:nvSpPr>
      <dsp:spPr>
        <a:xfrm>
          <a:off x="0" y="3041426"/>
          <a:ext cx="9629774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45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500" kern="1200" dirty="0"/>
            <a:t>Determina o futuro de indivíduos de </a:t>
          </a:r>
          <a:r>
            <a:rPr lang="pt-PT" sz="2500" i="1" kern="1200" dirty="0" err="1"/>
            <a:t>Maculinea</a:t>
          </a:r>
          <a:r>
            <a:rPr lang="pt-PT" sz="2500" i="1" kern="1200" dirty="0"/>
            <a:t> </a:t>
          </a:r>
          <a:r>
            <a:rPr lang="pt-PT" sz="2500" i="1" kern="1200" dirty="0" err="1"/>
            <a:t>arion</a:t>
          </a:r>
          <a:r>
            <a:rPr lang="pt-PT" sz="2500" i="1" kern="1200" dirty="0"/>
            <a:t> </a:t>
          </a:r>
          <a:r>
            <a:rPr lang="pt-PT" sz="2500" kern="1200" dirty="0"/>
            <a:t>e simula eventos da história de vida</a:t>
          </a:r>
        </a:p>
      </dsp:txBody>
      <dsp:txXfrm>
        <a:off x="0" y="3041426"/>
        <a:ext cx="9629774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200" b="0" i="0" u="none" strike="noStrike" kern="1200" cap="none" spc="0" baseline="0">
              <a:solidFill>
                <a:srgbClr val="3C4743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5F7146-9604-4FEF-A897-3CCD0C49ADDB}" type="datetime1">
              <a:rPr lang="en-US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12/19/2018</a:t>
            </a:fld>
            <a:endParaRPr lang="en-US" sz="1200" b="0" i="0" u="none" strike="noStrike" kern="1200" cap="none" spc="0" baseline="0">
              <a:solidFill>
                <a:srgbClr val="3C4743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200" b="0" i="0" u="none" strike="noStrike" kern="1200" cap="none" spc="0" baseline="0">
              <a:solidFill>
                <a:srgbClr val="3C4743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0833EF-80F0-4246-956C-262F3897BFF4}" type="slidenum">
              <a:t>‹nº›</a:t>
            </a:fld>
            <a:endParaRPr lang="pt-PT" sz="1200" b="0" i="0" u="none" strike="noStrike" kern="1200" cap="none" spc="0" baseline="0">
              <a:solidFill>
                <a:srgbClr val="3C4743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42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defRPr>
            </a:lvl1pPr>
          </a:lstStyle>
          <a:p>
            <a:pPr lvl="0"/>
            <a:fld id="{3492213E-99F2-428B-BD37-EBA118B4465D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defRPr>
            </a:lvl1pPr>
          </a:lstStyle>
          <a:p>
            <a:pPr lvl="0"/>
            <a:fld id="{B3CBC4C9-A4F6-4553-9B24-83D70B6A431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08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C4743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C4743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C4743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C4743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3C4743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CBC4C9-A4F6-4553-9B24-83D70B6A431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980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u="none" strike="noStrike" kern="1200" cap="none" spc="0" baseline="0" dirty="0" smtClean="0">
                <a:solidFill>
                  <a:srgbClr val="3C4743"/>
                </a:solidFill>
                <a:effectLst/>
                <a:uFillTx/>
                <a:latin typeface="Calibri"/>
              </a:rPr>
              <a:t>Deve também haver um </a:t>
            </a:r>
            <a:r>
              <a:rPr lang="pt-PT" sz="1200" b="1" i="0" u="none" strike="noStrike" kern="1200" cap="none" spc="0" baseline="0" dirty="0" smtClean="0">
                <a:solidFill>
                  <a:srgbClr val="3C4743"/>
                </a:solidFill>
                <a:effectLst/>
                <a:uFillTx/>
                <a:latin typeface="Calibri"/>
              </a:rPr>
              <a:t>bom compromisso</a:t>
            </a:r>
            <a:r>
              <a:rPr lang="pt-PT" sz="1200" b="0" i="0" u="none" strike="noStrike" kern="1200" cap="none" spc="0" baseline="0" dirty="0" smtClean="0">
                <a:solidFill>
                  <a:srgbClr val="3C4743"/>
                </a:solidFill>
                <a:effectLst/>
                <a:uFillTx/>
                <a:latin typeface="Calibri"/>
              </a:rPr>
              <a:t> entre os </a:t>
            </a:r>
            <a:r>
              <a:rPr lang="pt-PT" sz="1200" b="1" i="0" u="none" strike="noStrike" kern="1200" cap="none" spc="0" baseline="0" dirty="0" smtClean="0">
                <a:solidFill>
                  <a:srgbClr val="3C4743"/>
                </a:solidFill>
                <a:effectLst/>
                <a:uFillTx/>
                <a:latin typeface="Calibri"/>
              </a:rPr>
              <a:t>comportamentos emergentes,</a:t>
            </a:r>
            <a:r>
              <a:rPr lang="pt-PT" sz="1200" b="0" i="0" u="none" strike="noStrike" kern="1200" cap="none" spc="0" baseline="0" dirty="0" smtClean="0">
                <a:solidFill>
                  <a:srgbClr val="3C4743"/>
                </a:solidFill>
                <a:effectLst/>
                <a:uFillTx/>
                <a:latin typeface="Calibri"/>
              </a:rPr>
              <a:t> que correspondem a situações ou características que não foram evidentes nas observações, e </a:t>
            </a:r>
            <a:r>
              <a:rPr lang="pt-PT" sz="1200" b="1" i="0" u="none" strike="noStrike" kern="1200" cap="none" spc="0" baseline="0" dirty="0" smtClean="0">
                <a:solidFill>
                  <a:srgbClr val="3C4743"/>
                </a:solidFill>
                <a:effectLst/>
                <a:uFillTx/>
                <a:latin typeface="Calibri"/>
              </a:rPr>
              <a:t>os comportamentos impostos</a:t>
            </a:r>
            <a:r>
              <a:rPr lang="pt-PT" sz="1200" b="0" i="0" u="none" strike="noStrike" kern="1200" cap="none" spc="0" baseline="0" dirty="0" smtClean="0">
                <a:solidFill>
                  <a:srgbClr val="3C4743"/>
                </a:solidFill>
                <a:effectLst/>
                <a:uFillTx/>
                <a:latin typeface="Calibri"/>
              </a:rPr>
              <a:t>, que são condicionantes para limitar a complexidade e os resultados das simulações.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CBC4C9-A4F6-4553-9B24-83D70B6A431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61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Comportamentos individuais (trabalha ao </a:t>
            </a:r>
            <a:r>
              <a:rPr lang="pt-PT" dirty="0" err="1" smtClean="0"/>
              <a:t>nivel</a:t>
            </a:r>
            <a:r>
              <a:rPr lang="pt-PT" dirty="0" smtClean="0"/>
              <a:t> do individuo</a:t>
            </a:r>
            <a:r>
              <a:rPr lang="pt-PT" baseline="0" dirty="0" smtClean="0"/>
              <a:t>, comunidade para baixo) , hoje em dia são fáceis mas dantes não era, mais fácil de compreender porque pode ser interpretado através de esquemas e não de equações, movimento para cima para baixo esquerda direita demonstra a aleatoriedade do modelo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CBC4C9-A4F6-4553-9B24-83D70B6A431A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30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Parâmetros</a:t>
            </a:r>
            <a:r>
              <a:rPr lang="pt-PT" baseline="0" dirty="0" smtClean="0"/>
              <a:t> como a taxa metabólica , observador tem conhecer os comportamentos para fazer sentido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CBC4C9-A4F6-4553-9B24-83D70B6A431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487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inicio é que se implementava os modelos de forma diferente, não</a:t>
            </a:r>
            <a:r>
              <a:rPr lang="pt-PT" baseline="0" dirty="0" smtClean="0"/>
              <a:t> referiam como eram as equações e este protocolo veio tornar a implementação do modelo mais homogéneo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CBC4C9-A4F6-4553-9B24-83D70B6A431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713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demorada</a:t>
            </a:r>
            <a:r>
              <a:rPr lang="en-US" dirty="0"/>
              <a:t> </a:t>
            </a:r>
            <a:r>
              <a:rPr lang="en-US" dirty="0" err="1"/>
              <a:t>devido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realizada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trabalhos</a:t>
            </a:r>
            <a:r>
              <a:rPr lang="en-US" dirty="0"/>
              <a:t> de campo in situ.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CBC4C9-A4F6-4553-9B24-83D70B6A43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7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*</a:t>
            </a:r>
            <a:r>
              <a:rPr lang="pt-PT" sz="1600" dirty="0"/>
              <a:t>Modelos de sensibilidade /elasticidade: </a:t>
            </a:r>
            <a:r>
              <a:rPr lang="pt-PT" sz="1600" dirty="0">
                <a:solidFill>
                  <a:schemeClr val="tx1"/>
                </a:solidFill>
              </a:rPr>
              <a:t>Avalia a época mais frágil da planta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/>
              <a:t>*Variáveis = processos de crescimento, sobrevivência, probabilidade de florescer, probabilidade de frutificação, produção de clones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CBC4C9-A4F6-4553-9B24-83D70B6A43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3CBC4C9-A4F6-4553-9B24-83D70B6A431A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47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2832536" y="1371600"/>
            <a:ext cx="9359469" cy="2971800"/>
          </a:xfrm>
          <a:prstGeom prst="rect">
            <a:avLst/>
          </a:prstGeom>
          <a:solidFill>
            <a:srgbClr val="E5E6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E5E6DA"/>
              </a:solidFill>
              <a:uFillTx/>
              <a:latin typeface="Calibri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2832536" y="4462272"/>
            <a:ext cx="9359469" cy="1033272"/>
          </a:xfrm>
          <a:prstGeom prst="rect">
            <a:avLst/>
          </a:prstGeom>
          <a:solidFill>
            <a:srgbClr val="DDC2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E5E6DA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3175199" y="1943840"/>
            <a:ext cx="8500061" cy="2387598"/>
          </a:xfrm>
        </p:spPr>
        <p:txBody>
          <a:bodyPr anchor="b"/>
          <a:lstStyle>
            <a:lvl1pPr>
              <a:lnSpc>
                <a:spcPct val="90000"/>
              </a:lnSpc>
              <a:defRPr sz="6000" b="1">
                <a:solidFill>
                  <a:srgbClr val="3C474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3175199" y="4538660"/>
            <a:ext cx="8500061" cy="86532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8363CAC-031E-4B88-9574-EDC7CFEB8FDD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1047202-4861-4263-A8EF-04537A209FF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2648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7CB69F-912C-4E6B-988A-C9AB48A400A2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4E227233-C1D5-4049-9F75-68B6226B838D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66750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 rot="5400013">
            <a:off x="8267666" y="3370130"/>
            <a:ext cx="6858000" cy="118872"/>
          </a:xfrm>
          <a:prstGeom prst="rect">
            <a:avLst/>
          </a:prstGeom>
          <a:solidFill>
            <a:srgbClr val="DDC2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E5E6DA"/>
              </a:solidFill>
              <a:uFillTx/>
              <a:latin typeface="Calibri"/>
            </a:endParaRPr>
          </a:p>
        </p:txBody>
      </p:sp>
      <p:pic>
        <p:nvPicPr>
          <p:cNvPr id="3" name="Picture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7523372" y="2743539"/>
            <a:ext cx="6857433" cy="1371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266343" y="462247"/>
            <a:ext cx="1370886" cy="571471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78195" y="462247"/>
            <a:ext cx="9693088" cy="571471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78195" y="6356351"/>
            <a:ext cx="1971949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03681A4-B3BC-45C6-A65E-4C34E9B29DD2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2382377" y="6356351"/>
            <a:ext cx="5687787" cy="365129"/>
          </a:xfrm>
        </p:spPr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102388" y="6356351"/>
            <a:ext cx="1968895" cy="365129"/>
          </a:xfrm>
        </p:spPr>
        <p:txBody>
          <a:bodyPr/>
          <a:lstStyle>
            <a:lvl1pPr>
              <a:defRPr lang="pt-PT"/>
            </a:lvl1pPr>
          </a:lstStyle>
          <a:p>
            <a:pPr lvl="0"/>
            <a:fld id="{CB6574F7-D3E5-43DD-B41D-3F0D3AF9472E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49184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D88A47-F6AA-4933-832B-23FC05A391FF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111CFA44-FF75-4B7D-9290-88B0C4D09A6E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1588549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502151" y="-20638"/>
            <a:ext cx="7315200" cy="4343400"/>
          </a:xfrm>
          <a:prstGeom prst="rect">
            <a:avLst/>
          </a:prstGeom>
          <a:solidFill>
            <a:srgbClr val="E5E6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E5E6DA"/>
              </a:solidFill>
              <a:uFillTx/>
              <a:latin typeface="Calibri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502151" y="4462272"/>
            <a:ext cx="7315200" cy="1719072"/>
          </a:xfrm>
          <a:prstGeom prst="rect">
            <a:avLst/>
          </a:prstGeom>
          <a:solidFill>
            <a:srgbClr val="DDC2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E5E6DA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38011" y="658349"/>
            <a:ext cx="6597460" cy="3664421"/>
          </a:xfrm>
        </p:spPr>
        <p:txBody>
          <a:bodyPr anchor="b"/>
          <a:lstStyle>
            <a:lvl1pPr>
              <a:lnSpc>
                <a:spcPct val="90000"/>
              </a:lnSpc>
              <a:defRPr sz="5000" b="1">
                <a:solidFill>
                  <a:srgbClr val="3C474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3838011" y="4589465"/>
            <a:ext cx="6597469" cy="150018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5EEB02C-1659-4B6D-B42C-9FEF6F39A51C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F34CD16-7748-4C32-AAD5-BED7B57E26A5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72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80160" y="2194560"/>
            <a:ext cx="4489704" cy="39867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415366" y="2194560"/>
            <a:ext cx="4493425" cy="39867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716351-DF12-4283-8D99-CB5BEC6EF6CC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4F2FAD8F-F96E-4719-A625-BFBC06B54BA6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14405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80160" y="1828452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1280160" y="2743190"/>
            <a:ext cx="4489704" cy="34337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6419088" y="1828452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294967295"/>
          </p:nvPr>
        </p:nvSpPr>
        <p:spPr>
          <a:xfrm>
            <a:off x="6419088" y="2743190"/>
            <a:ext cx="4489704" cy="34337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82A9C9-7274-459F-9168-12DEC78DE2A8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A65F4DAF-C987-4AA9-B1E5-CF2FE8926992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339739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4FF777-3FCF-40B5-958D-1D759C17D2BB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FC46A9FC-DEE3-4D02-9C0D-125147B68E0D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4769343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63B0B0-0AE7-4B7B-A7E0-38AD1B89B984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5331822D-765C-4130-98D4-E86F8FD8203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583110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291818" y="2465295"/>
            <a:ext cx="3834874" cy="37116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5518897" y="2465295"/>
            <a:ext cx="5174507" cy="37116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CDA29C-B628-4C1E-8DB9-624E527C4B1C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88CF5725-598D-4F44-8144-455DF79BDF86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08182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1818" y="2465295"/>
            <a:ext cx="3834874" cy="37116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2" descr="An empty placeholder to add an image. Click on the placeholder and select the image that you wish to add"/>
          <p:cNvSpPr txBox="1">
            <a:spLocks noGrp="1"/>
          </p:cNvSpPr>
          <p:nvPr>
            <p:ph type="pic" idx="1"/>
          </p:nvPr>
        </p:nvSpPr>
        <p:spPr>
          <a:xfrm>
            <a:off x="5518897" y="1828452"/>
            <a:ext cx="5389894" cy="5029547"/>
          </a:xfrm>
        </p:spPr>
        <p:txBody>
          <a:bodyPr tIns="1371600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FEE93A-DC65-4974-A002-FE3BBF05C558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pt-PT"/>
            </a:lvl1pPr>
          </a:lstStyle>
          <a:p>
            <a:pPr lvl="0"/>
            <a:fld id="{83474482-3334-4037-9112-A5AAF98B82A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79976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solidFill>
            <a:srgbClr val="DDC2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E5E6DA"/>
              </a:solidFill>
              <a:uFillTx/>
              <a:latin typeface="Calibri"/>
            </a:endParaRPr>
          </a:p>
        </p:txBody>
      </p:sp>
      <p:pic>
        <p:nvPicPr>
          <p:cNvPr id="3" name="Picture 7">
            <a:extLst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57200"/>
            <a:ext cx="12188952" cy="13712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1280160" y="466344"/>
            <a:ext cx="9628632" cy="1362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280160" y="2190746"/>
            <a:ext cx="9628632" cy="39862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280160" y="6356351"/>
            <a:ext cx="197194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defRPr>
            </a:lvl1pPr>
          </a:lstStyle>
          <a:p>
            <a:pPr lvl="0"/>
            <a:fld id="{786A3E55-255E-4FA4-90BE-9A18D93C1542}" type="datetime1">
              <a:rPr lang="en-US"/>
              <a:pPr lvl="0"/>
              <a:t>12/19/2018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52109" y="6356351"/>
            <a:ext cx="568778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939896" y="6356351"/>
            <a:ext cx="19688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C4743"/>
                </a:solidFill>
                <a:uFillTx/>
                <a:latin typeface="Calibri"/>
              </a:defRPr>
            </a:lvl1pPr>
          </a:lstStyle>
          <a:p>
            <a:pPr lvl="0"/>
            <a:fld id="{92A73D58-7303-4DEE-A18F-593DE968EDC3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5000"/>
        </a:lnSpc>
        <a:spcBef>
          <a:spcPts val="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E5E6DA"/>
          </a:solidFill>
          <a:uFillTx/>
          <a:latin typeface="Calibri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500"/>
        </a:spcBef>
        <a:spcAft>
          <a:spcPts val="0"/>
        </a:spcAft>
        <a:buSzPct val="100000"/>
        <a:buFont typeface="Wingdings" pitchFamily="2"/>
        <a:buChar char="§"/>
        <a:tabLst/>
        <a:defRPr lang="en-US" sz="2200" b="0" i="0" u="none" strike="noStrike" kern="1200" cap="none" spc="0" baseline="0">
          <a:solidFill>
            <a:srgbClr val="3C4743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3C4743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3C4743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Wingdings" pitchFamily="2"/>
        <a:buChar char="§"/>
        <a:tabLst/>
        <a:defRPr lang="en-US" sz="1600" b="0" i="0" u="none" strike="noStrike" kern="1200" cap="none" spc="0" baseline="0">
          <a:solidFill>
            <a:srgbClr val="3C4743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Wingdings" pitchFamily="2"/>
        <a:buChar char="§"/>
        <a:tabLst/>
        <a:defRPr lang="en-US" sz="1600" b="0" i="0" u="none" strike="noStrike" kern="1200" cap="none" spc="0" baseline="0">
          <a:solidFill>
            <a:srgbClr val="3C4743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3175199" y="1276930"/>
            <a:ext cx="8500061" cy="3019312"/>
          </a:xfrm>
        </p:spPr>
        <p:txBody>
          <a:bodyPr/>
          <a:lstStyle/>
          <a:p>
            <a:r>
              <a:rPr lang="en-US" sz="4800" dirty="0" err="1"/>
              <a:t>Modelos</a:t>
            </a:r>
            <a:r>
              <a:rPr lang="en-US" sz="4800" dirty="0"/>
              <a:t> com base no </a:t>
            </a:r>
            <a:r>
              <a:rPr lang="en-US" sz="4800" dirty="0" err="1" smtClean="0"/>
              <a:t>indivíduo</a:t>
            </a:r>
            <a:r>
              <a:rPr lang="en-US" sz="4800" dirty="0" smtClean="0"/>
              <a:t>: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400" dirty="0"/>
              <a:t>Uma breve </a:t>
            </a:r>
            <a:r>
              <a:rPr lang="en-US" sz="4400" dirty="0" err="1"/>
              <a:t>descrição</a:t>
            </a:r>
            <a:r>
              <a:rPr lang="en-US" sz="4400" dirty="0"/>
              <a:t> e </a:t>
            </a:r>
            <a:r>
              <a:rPr lang="en-US" sz="4400" dirty="0" err="1"/>
              <a:t>aplicação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problemas</a:t>
            </a:r>
            <a:r>
              <a:rPr lang="en-US" sz="4400" dirty="0"/>
              <a:t> </a:t>
            </a:r>
            <a:r>
              <a:rPr lang="en-US" sz="4400" dirty="0" err="1"/>
              <a:t>ecológicos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Basílio</a:t>
            </a:r>
            <a:r>
              <a:rPr lang="en-US" sz="1800" dirty="0"/>
              <a:t>, F. (52415), </a:t>
            </a:r>
            <a:r>
              <a:rPr lang="en-US" sz="1800" dirty="0" err="1"/>
              <a:t>Carvalho</a:t>
            </a:r>
            <a:r>
              <a:rPr lang="en-US" sz="1800" dirty="0"/>
              <a:t>, A. (52407), Cuccaro, F. (52333), Marques, J.(52412), Oliveira, I. (46113), Santos, A. (52410), </a:t>
            </a:r>
            <a:r>
              <a:rPr lang="pt-PT" sz="1800" dirty="0" err="1"/>
              <a:t>Sevastópolska</a:t>
            </a:r>
            <a:r>
              <a:rPr lang="pt-PT" sz="1800" dirty="0"/>
              <a:t>, D. (52398),</a:t>
            </a:r>
            <a:r>
              <a:rPr lang="pt-PT" sz="1800" b="0" dirty="0"/>
              <a:t> </a:t>
            </a:r>
            <a:r>
              <a:rPr lang="en-US" sz="1800" dirty="0"/>
              <a:t>Sousa, C. (52409), </a:t>
            </a:r>
            <a:r>
              <a:rPr lang="en-US" sz="1800" dirty="0" err="1"/>
              <a:t>Tavares,L</a:t>
            </a:r>
            <a:r>
              <a:rPr lang="en-US" sz="1800" dirty="0"/>
              <a:t>. (47648)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3175199" y="4726551"/>
            <a:ext cx="8500061" cy="865324"/>
          </a:xfrm>
        </p:spPr>
        <p:txBody>
          <a:bodyPr/>
          <a:lstStyle/>
          <a:p>
            <a:pPr lvl="0"/>
            <a:r>
              <a:rPr lang="en-US"/>
              <a:t>Modelação Ecológica 2018/2019</a:t>
            </a:r>
          </a:p>
        </p:txBody>
      </p:sp>
      <p:pic>
        <p:nvPicPr>
          <p:cNvPr id="4" name="Picture 2" descr="Resultado de imagem para Universidade de lisboa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152" y="4613559"/>
            <a:ext cx="1298319" cy="21779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Protocolo-ODD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3339" y="2010627"/>
            <a:ext cx="3808661" cy="3862316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Foi reformulado em 2010;</a:t>
            </a:r>
          </a:p>
          <a:p>
            <a:r>
              <a:rPr lang="pt-PT" dirty="0" smtClean="0"/>
              <a:t>Formato genérico com uma estrutura padrão;</a:t>
            </a:r>
          </a:p>
          <a:p>
            <a:r>
              <a:rPr lang="pt-PT" dirty="0" smtClean="0"/>
              <a:t>Permite tornar as descrições e formulações destes modelos mais compreensíveis e completas;</a:t>
            </a:r>
          </a:p>
          <a:p>
            <a:r>
              <a:rPr lang="pt-PT" dirty="0" smtClean="0"/>
              <a:t>Engloba modelos mais complexos e de domínios diferentes;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29792" r="13675" b="16875"/>
          <a:stretch/>
        </p:blipFill>
        <p:spPr bwMode="auto">
          <a:xfrm>
            <a:off x="0" y="1842448"/>
            <a:ext cx="8383339" cy="36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205040" y="5058627"/>
            <a:ext cx="657225" cy="123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6005407" y="2961421"/>
            <a:ext cx="778704" cy="123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Conexão recta unidireccional 7"/>
          <p:cNvCxnSpPr/>
          <p:nvPr/>
        </p:nvCxnSpPr>
        <p:spPr>
          <a:xfrm>
            <a:off x="3161197" y="3941785"/>
            <a:ext cx="30438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is 8"/>
          <p:cNvSpPr/>
          <p:nvPr/>
        </p:nvSpPr>
        <p:spPr>
          <a:xfrm>
            <a:off x="6862265" y="3941785"/>
            <a:ext cx="125389" cy="125248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is 9"/>
          <p:cNvSpPr/>
          <p:nvPr/>
        </p:nvSpPr>
        <p:spPr>
          <a:xfrm>
            <a:off x="7137779" y="3439236"/>
            <a:ext cx="136478" cy="11563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116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1º Caso de estudo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326" y="2333204"/>
            <a:ext cx="7705251" cy="413697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5CB05B-9A61-4290-919A-E5F0DD82D982}"/>
              </a:ext>
            </a:extLst>
          </p:cNvPr>
          <p:cNvSpPr txBox="1"/>
          <p:nvPr/>
        </p:nvSpPr>
        <p:spPr>
          <a:xfrm>
            <a:off x="435429" y="5825067"/>
            <a:ext cx="332619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Imagem</a:t>
            </a:r>
            <a:r>
              <a:rPr lang="en-US" sz="1200" dirty="0"/>
              <a:t> 1: https://www.arkive.org/large-blue-butterfly/maculinea-arion/image-A3020.html</a:t>
            </a:r>
          </a:p>
        </p:txBody>
      </p:sp>
      <p:pic>
        <p:nvPicPr>
          <p:cNvPr id="5" name="Imagem 5" descr="Uma imagem com exterior, relva, árvore, animal&#10;&#10;Descrição gerada com confiança muito alta">
            <a:extLst>
              <a:ext uri="{FF2B5EF4-FFF2-40B4-BE49-F238E27FC236}">
                <a16:creationId xmlns:a16="http://schemas.microsoft.com/office/drawing/2014/main" xmlns="" id="{585CC7E5-5481-4AFE-BAA2-46A6B42A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" y="2904461"/>
            <a:ext cx="4291390" cy="28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8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Porquê este modelo?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dirty="0"/>
              <a:t>Possibilita uma melhor compreensão da ecologia das espécies e suas vulnerabilidades, permitindo, também, descrever a sua distribuição espacial e abundância. 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dirty="0"/>
              <a:t>Permite explorar as interações entre espécies, identificar e quantificar os parâmetros chave de ciclos de vida, estimar o risco de extinção de populações naturais e ajudar a testar e avaliar medidas de conservação.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pt-PT" dirty="0"/>
          </a:p>
          <a:p>
            <a:pPr marL="0" indent="0" algn="just">
              <a:lnSpc>
                <a:spcPct val="107000"/>
              </a:lnSpc>
              <a:buNone/>
            </a:pPr>
            <a:r>
              <a:rPr lang="pt-PT" dirty="0"/>
              <a:t>O modelo teve como base o modelo criado por Clarke </a:t>
            </a:r>
            <a:r>
              <a:rPr lang="pt-PT" dirty="0" err="1"/>
              <a:t>et</a:t>
            </a:r>
            <a:r>
              <a:rPr lang="pt-PT" dirty="0"/>
              <a:t> al. (1998) para a </a:t>
            </a:r>
            <a:r>
              <a:rPr lang="pt-PT" i="1" dirty="0" err="1"/>
              <a:t>Maculinea</a:t>
            </a:r>
            <a:r>
              <a:rPr lang="pt-PT" i="1" dirty="0"/>
              <a:t> </a:t>
            </a:r>
            <a:r>
              <a:rPr lang="pt-PT" i="1" dirty="0" err="1"/>
              <a:t>rebeli</a:t>
            </a:r>
            <a:r>
              <a:rPr lang="pt-PT" dirty="0"/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58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Ciclo de vida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r="10567"/>
          <a:stretch/>
        </p:blipFill>
        <p:spPr bwMode="auto">
          <a:xfrm>
            <a:off x="3042104" y="2057148"/>
            <a:ext cx="6548323" cy="4167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 de texto 156"/>
          <p:cNvSpPr txBox="1"/>
          <p:nvPr/>
        </p:nvSpPr>
        <p:spPr>
          <a:xfrm>
            <a:off x="5341348" y="1949943"/>
            <a:ext cx="1657350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1.Voa durante 4 semanas.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 de texto 157"/>
          <p:cNvSpPr txBox="1"/>
          <p:nvPr/>
        </p:nvSpPr>
        <p:spPr>
          <a:xfrm>
            <a:off x="8730779" y="2578981"/>
            <a:ext cx="2038350" cy="628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 fêmea deposita um ovo preferencialmente num gomo de</a:t>
            </a:r>
            <a:r>
              <a:rPr lang="pt-PT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Thymus.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60"/>
          <p:cNvSpPr txBox="1"/>
          <p:nvPr/>
        </p:nvSpPr>
        <p:spPr>
          <a:xfrm>
            <a:off x="9288174" y="4179450"/>
            <a:ext cx="2755588" cy="49764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Após 1 semana o ovo eclode e a lagarta alimenta-se da planta durante 3 semanas.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 de texto 159"/>
          <p:cNvSpPr txBox="1"/>
          <p:nvPr/>
        </p:nvSpPr>
        <p:spPr>
          <a:xfrm>
            <a:off x="9494497" y="4962665"/>
            <a:ext cx="2549265" cy="46601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Tem tendências </a:t>
            </a:r>
            <a:r>
              <a:rPr lang="pt-PT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canibalísticas</a:t>
            </a: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caso haja outra lagarta no mesmo gomo.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 de texto 155"/>
          <p:cNvSpPr txBox="1"/>
          <p:nvPr/>
        </p:nvSpPr>
        <p:spPr>
          <a:xfrm>
            <a:off x="9297942" y="5834417"/>
            <a:ext cx="1909762" cy="4381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Pode ser parasitada por espécies de </a:t>
            </a:r>
            <a:r>
              <a:rPr lang="pt-PT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Trichogramma.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 de texto 161"/>
          <p:cNvSpPr txBox="1"/>
          <p:nvPr/>
        </p:nvSpPr>
        <p:spPr>
          <a:xfrm>
            <a:off x="4946061" y="6133790"/>
            <a:ext cx="2447925" cy="6381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Cai no chão e espera por ser encontrada por operárias de </a:t>
            </a:r>
            <a:r>
              <a:rPr lang="pt-PT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Myrmica</a:t>
            </a: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Caso contrário morre em 2 dias.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 de texto 158"/>
          <p:cNvSpPr txBox="1"/>
          <p:nvPr/>
        </p:nvSpPr>
        <p:spPr>
          <a:xfrm>
            <a:off x="1139191" y="5160942"/>
            <a:ext cx="1927103" cy="6448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É adotada por operárias de </a:t>
            </a:r>
            <a:r>
              <a:rPr lang="pt-PT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Myrmica</a:t>
            </a:r>
            <a:r>
              <a:rPr lang="pt-PT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levada para o ninho.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 de texto 171"/>
          <p:cNvSpPr txBox="1"/>
          <p:nvPr/>
        </p:nvSpPr>
        <p:spPr>
          <a:xfrm>
            <a:off x="52220" y="3053114"/>
            <a:ext cx="3015452" cy="14166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A sua sobrevivência depende: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espécie de </a:t>
            </a:r>
            <a:r>
              <a:rPr lang="pt-P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Myrmica</a:t>
            </a: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 qual foi adotada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nº de larvas de formiga presentes no ninho </a:t>
            </a:r>
            <a:endParaRPr lang="pt-P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tamanho do ninho</a:t>
            </a:r>
            <a:r>
              <a:rPr lang="pt-PT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/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 ninho estão presentes rainhas ou não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 de texto 172"/>
          <p:cNvSpPr txBox="1"/>
          <p:nvPr/>
        </p:nvSpPr>
        <p:spPr>
          <a:xfrm>
            <a:off x="52221" y="2128562"/>
            <a:ext cx="3015452" cy="45041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O ninho é explorado durante 10 meses, após os quais a borboleta emerge da pupa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92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Elaboração do modelo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03642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530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Parâmetros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/>
          <a:stretch/>
        </p:blipFill>
        <p:spPr bwMode="auto">
          <a:xfrm>
            <a:off x="2576319" y="1853798"/>
            <a:ext cx="7107702" cy="463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Left Brace 3"/>
          <p:cNvSpPr/>
          <p:nvPr/>
        </p:nvSpPr>
        <p:spPr>
          <a:xfrm>
            <a:off x="2360879" y="2327802"/>
            <a:ext cx="308285" cy="589837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360879" y="3000558"/>
            <a:ext cx="308285" cy="2301202"/>
          </a:xfrm>
          <a:prstGeom prst="lef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36" y="2327802"/>
            <a:ext cx="2266943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do habitat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93936" y="3780625"/>
            <a:ext cx="2266943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da dinâmica populacional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92504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Fluxogramas</a:t>
            </a:r>
            <a:r>
              <a:rPr lang="en-US" dirty="0"/>
              <a:t> </a:t>
            </a:r>
            <a:r>
              <a:rPr lang="en-US" dirty="0" err="1"/>
              <a:t>baseados</a:t>
            </a:r>
            <a:r>
              <a:rPr lang="en-US" dirty="0"/>
              <a:t> no </a:t>
            </a:r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- </a:t>
            </a:r>
            <a:r>
              <a:rPr lang="en-US" dirty="0" err="1"/>
              <a:t>simulação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17723" b="325"/>
          <a:stretch/>
        </p:blipFill>
        <p:spPr bwMode="auto">
          <a:xfrm>
            <a:off x="1786774" y="2314941"/>
            <a:ext cx="3418010" cy="4164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4309" r="4437" b="7981"/>
          <a:stretch/>
        </p:blipFill>
        <p:spPr bwMode="auto">
          <a:xfrm>
            <a:off x="6749517" y="2314941"/>
            <a:ext cx="4159275" cy="4164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839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Métodos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pt-PT" sz="2400" dirty="0"/>
              <a:t>Realizaram-se simulações para: </a:t>
            </a: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dirty="0"/>
              <a:t>Determinar a sensibilidade do modelo</a:t>
            </a: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dirty="0"/>
              <a:t>Avaliar o risco de extinção da população em estudo</a:t>
            </a: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PT" dirty="0"/>
              <a:t>Estimar o impacto de potenciais medidas de conservação</a:t>
            </a:r>
            <a:endParaRPr lang="pt-PT" sz="2400" dirty="0"/>
          </a:p>
          <a:p>
            <a:pPr algn="just">
              <a:lnSpc>
                <a:spcPct val="107000"/>
              </a:lnSpc>
            </a:pPr>
            <a:r>
              <a:rPr lang="pt-PT" sz="2400" dirty="0"/>
              <a:t>Para cada simulação foi calculada probabilidade de extinção e o tamanho populacional médio, para um período de 50 anos.</a:t>
            </a:r>
          </a:p>
          <a:p>
            <a:pPr algn="just">
              <a:lnSpc>
                <a:spcPct val="107000"/>
              </a:lnSpc>
            </a:pPr>
            <a:r>
              <a:rPr lang="pt-PT" sz="2400" dirty="0"/>
              <a:t>Todos os parâmetros de output foram obtidos após fazer-se correr 10 000 simulações independentes.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8977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pt-PT" sz="2800" b="1" dirty="0"/>
              <a:t>Análise do risco de extinção da população em estudo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17154" r="867"/>
          <a:stretch/>
        </p:blipFill>
        <p:spPr>
          <a:xfrm>
            <a:off x="1280160" y="2127564"/>
            <a:ext cx="9628632" cy="3065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80160" y="5492460"/>
            <a:ext cx="962863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Existe uma correlação bastante significativa entre o número de indivíduos marcados no campo e o número de indivíduos previstos pelo modelo quando se considera não só a sobrevivência em ninhos das hospedeiras principais – </a:t>
            </a:r>
            <a:r>
              <a:rPr lang="pt-PT" sz="1600" i="1" dirty="0" err="1"/>
              <a:t>Myrmica</a:t>
            </a:r>
            <a:r>
              <a:rPr lang="pt-PT" sz="1600" i="1" dirty="0"/>
              <a:t> </a:t>
            </a:r>
            <a:r>
              <a:rPr lang="pt-PT" sz="1600" i="1" dirty="0" err="1"/>
              <a:t>sabuleti</a:t>
            </a:r>
            <a:r>
              <a:rPr lang="pt-PT" sz="1600" i="1" dirty="0"/>
              <a:t> </a:t>
            </a:r>
            <a:r>
              <a:rPr lang="pt-PT" sz="1600" dirty="0"/>
              <a:t>– mas também em ninhos das hospedeiras secundárias – </a:t>
            </a:r>
            <a:r>
              <a:rPr lang="pt-PT" sz="1600" i="1" dirty="0" err="1"/>
              <a:t>Myrmica</a:t>
            </a:r>
            <a:r>
              <a:rPr lang="pt-PT" sz="1600" i="1" dirty="0"/>
              <a:t> </a:t>
            </a:r>
            <a:r>
              <a:rPr lang="pt-PT" sz="1600" i="1" dirty="0" err="1"/>
              <a:t>scabrinodis</a:t>
            </a:r>
            <a:r>
              <a:rPr lang="pt-PT" sz="1600" dirty="0"/>
              <a:t>.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2606723" y="2127564"/>
            <a:ext cx="723331" cy="356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6318913" y="2141867"/>
            <a:ext cx="1992572" cy="327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5418159" y="2141867"/>
            <a:ext cx="3698545" cy="2020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745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6"/>
            <a:ext cx="9628632" cy="44284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pt-PT" sz="2400" dirty="0"/>
              <a:t>O modelo permite obter informação detalhada acerca das componentes relevantes a ter em conta no ciclo de vida da espécie para poder melhorar e/ou implementar medidas de conservação. </a:t>
            </a:r>
          </a:p>
          <a:p>
            <a:pPr algn="just">
              <a:lnSpc>
                <a:spcPct val="107000"/>
              </a:lnSpc>
            </a:pPr>
            <a:r>
              <a:rPr lang="pt-PT" sz="2400" dirty="0"/>
              <a:t>Segundo o modelo, as densidades de ninhos de </a:t>
            </a:r>
            <a:r>
              <a:rPr lang="pt-PT" sz="2400" i="1" dirty="0" err="1"/>
              <a:t>Myrmica</a:t>
            </a:r>
            <a:r>
              <a:rPr lang="pt-PT" sz="2400" i="1" dirty="0"/>
              <a:t> </a:t>
            </a:r>
            <a:r>
              <a:rPr lang="pt-PT" sz="2400" dirty="0"/>
              <a:t>são mais importantes para a sobrevivência da borboleta do que a cobertura da </a:t>
            </a:r>
            <a:r>
              <a:rPr lang="pt-PT" sz="2400" dirty="0" err="1"/>
              <a:t>foodplant</a:t>
            </a:r>
            <a:r>
              <a:rPr lang="pt-PT" sz="2400" dirty="0"/>
              <a:t>.</a:t>
            </a:r>
          </a:p>
          <a:p>
            <a:pPr algn="just">
              <a:lnSpc>
                <a:spcPct val="107000"/>
              </a:lnSpc>
            </a:pPr>
            <a:r>
              <a:rPr lang="pt-PT" sz="2400" dirty="0"/>
              <a:t>Uma população que habite uma área de 1 hectare estará provavelmente a salvo de extinção durante os 50 anos seguintes se se encontrar sob as seguintes condições:</a:t>
            </a:r>
            <a:endParaRPr lang="en-US" sz="2400" dirty="0"/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t-PT" dirty="0"/>
              <a:t>A cobertura de </a:t>
            </a:r>
            <a:r>
              <a:rPr lang="pt-PT" i="1" dirty="0" err="1"/>
              <a:t>Thymus</a:t>
            </a:r>
            <a:r>
              <a:rPr lang="pt-PT" dirty="0"/>
              <a:t> não deve baixar para além dos 5%</a:t>
            </a:r>
            <a:endParaRPr lang="en-US" dirty="0"/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t-PT" dirty="0"/>
              <a:t>A proporção de lagartas de </a:t>
            </a:r>
            <a:r>
              <a:rPr lang="pt-PT" i="1" dirty="0" err="1"/>
              <a:t>Maculinea</a:t>
            </a:r>
            <a:r>
              <a:rPr lang="pt-PT" i="1" dirty="0"/>
              <a:t> </a:t>
            </a:r>
            <a:r>
              <a:rPr lang="pt-PT" i="1" dirty="0" err="1"/>
              <a:t>ari</a:t>
            </a:r>
            <a:r>
              <a:rPr lang="pt-PT" dirty="0" err="1"/>
              <a:t>on</a:t>
            </a:r>
            <a:r>
              <a:rPr lang="pt-PT" dirty="0"/>
              <a:t> adotadas pelas formigas hospedeiras deve ser maior que 20%</a:t>
            </a:r>
            <a:endParaRPr lang="en-US" dirty="0"/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t-PT" dirty="0"/>
              <a:t>A densidade mínima de ninhos das formigas hospedeiras deve ser maior que 500 por hectare deve ser assegurada</a:t>
            </a:r>
          </a:p>
        </p:txBody>
      </p:sp>
    </p:spTree>
    <p:extLst>
      <p:ext uri="{BB962C8B-B14F-4D97-AF65-F5344CB8AC3E}">
        <p14:creationId xmlns:p14="http://schemas.microsoft.com/office/powerpoint/2010/main" val="2997533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Introdução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2828" y="2626175"/>
            <a:ext cx="6758867" cy="3986217"/>
          </a:xfrm>
        </p:spPr>
        <p:txBody>
          <a:bodyPr/>
          <a:lstStyle/>
          <a:p>
            <a:r>
              <a:rPr lang="pt-PT" dirty="0" smtClean="0"/>
              <a:t>Os modelos com base no individuo (Individual </a:t>
            </a:r>
            <a:r>
              <a:rPr lang="pt-PT" dirty="0" err="1" smtClean="0"/>
              <a:t>Based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r>
              <a:rPr lang="pt-PT" dirty="0" smtClean="0"/>
              <a:t>-IBM) t</a:t>
            </a:r>
            <a:r>
              <a:rPr lang="pt-PT" dirty="0" smtClean="0"/>
              <a:t>amb</a:t>
            </a:r>
            <a:r>
              <a:rPr lang="pt-PT" dirty="0" smtClean="0"/>
              <a:t>ém designados modelos com base no agente (</a:t>
            </a:r>
            <a:r>
              <a:rPr lang="pt-PT" dirty="0" err="1" smtClean="0"/>
              <a:t>Agent-based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-ABM)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Surgem </a:t>
            </a:r>
            <a:r>
              <a:rPr lang="pt-PT" dirty="0"/>
              <a:t>na década de </a:t>
            </a:r>
            <a:r>
              <a:rPr lang="pt-PT" dirty="0" smtClean="0"/>
              <a:t>1970 associados ao avanço da tecnologia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Muito usados em ecologia e nas ciências </a:t>
            </a:r>
            <a:r>
              <a:rPr lang="pt-PT" dirty="0" smtClean="0"/>
              <a:t>sociais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/>
          <a:stretch/>
        </p:blipFill>
        <p:spPr bwMode="auto">
          <a:xfrm>
            <a:off x="7487815" y="2578064"/>
            <a:ext cx="4239236" cy="32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3133"/>
            <a:ext cx="8830907" cy="2924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292" y="2055420"/>
            <a:ext cx="2946206" cy="4410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1480" y="924604"/>
            <a:ext cx="226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136" y="3372592"/>
            <a:ext cx="730332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Necessidade de entender o ciclo de vida da espécie </a:t>
            </a:r>
            <a:r>
              <a:rPr lang="pt-PT" sz="1600" i="1" dirty="0" err="1"/>
              <a:t>Hypericum</a:t>
            </a:r>
            <a:r>
              <a:rPr lang="pt-PT" sz="1600" i="1" dirty="0"/>
              <a:t> </a:t>
            </a:r>
            <a:r>
              <a:rPr lang="pt-PT" sz="1600" i="1" dirty="0" err="1"/>
              <a:t>perforatum</a:t>
            </a:r>
            <a:r>
              <a:rPr lang="pt-PT" sz="1600" dirty="0"/>
              <a:t>, devido ao seu estatuto invasor na Austrália;</a:t>
            </a: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A gestão desta espécie é dispendiosa e demorada e os problemas que estas acarretam são negativos para os ecossistemas da Austrália;</a:t>
            </a: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Daí a crescente necessidade para a realização de um modelo que facilite o entendimento e avalie a eficácia de diferentes métodos de gestão silvícola. </a:t>
            </a:r>
            <a:endParaRPr lang="pt-PT" sz="1600" dirty="0">
              <a:cs typeface="Calibri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4871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383" y="663661"/>
            <a:ext cx="9571512" cy="92333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 objetivo deste trabalho é criar um modelo que possa aplicar simulações para entender melhor como os métodos de gestão sivícola afetarão o ciclo de vida da planta e a diminuição de suas populações, sendo assim possível escolher os métodos mais eficientes.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68" y="2135549"/>
            <a:ext cx="5225143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Para a </a:t>
            </a:r>
            <a:r>
              <a:rPr lang="pt-PT" sz="1600" b="1" dirty="0"/>
              <a:t>realização</a:t>
            </a:r>
            <a:r>
              <a:rPr lang="en-US" sz="1600" b="1" dirty="0"/>
              <a:t> do IBM </a:t>
            </a:r>
            <a:r>
              <a:rPr lang="pt-PT" sz="1600" b="1" dirty="0"/>
              <a:t>foram utilizados:</a:t>
            </a: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i="1" dirty="0"/>
              <a:t>Modelos de sensibilidade /elasticidade;</a:t>
            </a:r>
          </a:p>
          <a:p>
            <a:pPr lvl="1">
              <a:lnSpc>
                <a:spcPct val="150000"/>
              </a:lnSpc>
            </a:pPr>
            <a:r>
              <a:rPr lang="pt-PT" sz="1600" i="1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i="1" dirty="0"/>
              <a:t>Modelos que avaliam diretamente os impactos realizados pela gestão nas comunidades</a:t>
            </a:r>
            <a:r>
              <a:rPr lang="pt-PT" sz="1600" dirty="0"/>
              <a:t>.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2828471" y="2472212"/>
            <a:ext cx="307438" cy="4390902"/>
          </a:xfrm>
          <a:prstGeom prst="rightBrace">
            <a:avLst>
              <a:gd name="adj1" fmla="val 35753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1119248" y="5149154"/>
            <a:ext cx="3716977" cy="132343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Com a aplicação das duas estratégias é possível avaliar todas as variáveis ​​que influenciam o fator “invasivo” desta espécie e quando esta se demonstra mais vulnerável. </a:t>
            </a:r>
            <a:endParaRPr lang="pt-PT" sz="1600" dirty="0"/>
          </a:p>
        </p:txBody>
      </p:sp>
      <p:sp>
        <p:nvSpPr>
          <p:cNvPr id="14" name="Rectangle 13"/>
          <p:cNvSpPr/>
          <p:nvPr/>
        </p:nvSpPr>
        <p:spPr>
          <a:xfrm>
            <a:off x="7125187" y="2187939"/>
            <a:ext cx="4037611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Aplicando essas variáveis ​​em simulações podemos quantificar a influência de todas as </a:t>
            </a:r>
            <a:r>
              <a:rPr lang="pt-BR" sz="1600" b="1" dirty="0">
                <a:solidFill>
                  <a:schemeClr val="tx1"/>
                </a:solidFill>
              </a:rPr>
              <a:t>variáveis</a:t>
            </a:r>
            <a:r>
              <a:rPr lang="pt-BR" sz="1600" dirty="0"/>
              <a:t>.</a:t>
            </a:r>
            <a:endParaRPr lang="pt-PT" sz="1600" dirty="0"/>
          </a:p>
        </p:txBody>
      </p:sp>
      <p:sp>
        <p:nvSpPr>
          <p:cNvPr id="17" name="Right Arrow 16"/>
          <p:cNvSpPr/>
          <p:nvPr/>
        </p:nvSpPr>
        <p:spPr>
          <a:xfrm>
            <a:off x="6051960" y="2329324"/>
            <a:ext cx="611578" cy="39256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Box 20"/>
          <p:cNvSpPr txBox="1"/>
          <p:nvPr/>
        </p:nvSpPr>
        <p:spPr>
          <a:xfrm>
            <a:off x="6524003" y="4179658"/>
            <a:ext cx="4923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i="1" dirty="0">
                <a:latin typeface="+mj-lt"/>
              </a:rPr>
              <a:t>	“É utilizado neste caso um IBM de modo a  integrar toda a gama de </a:t>
            </a:r>
            <a:r>
              <a:rPr lang="pt-PT" sz="2400" b="1" i="1" dirty="0">
                <a:latin typeface="+mj-lt"/>
              </a:rPr>
              <a:t>variáveis</a:t>
            </a:r>
            <a:r>
              <a:rPr lang="pt-PT" sz="2400" i="1" dirty="0">
                <a:latin typeface="+mj-lt"/>
              </a:rPr>
              <a:t> estruturantes e avaliando o valor estocástico que afeta os sinais vitais da espécies.”</a:t>
            </a:r>
          </a:p>
        </p:txBody>
      </p:sp>
    </p:spTree>
    <p:extLst>
      <p:ext uri="{BB962C8B-B14F-4D97-AF65-F5344CB8AC3E}">
        <p14:creationId xmlns:p14="http://schemas.microsoft.com/office/powerpoint/2010/main" val="374214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" y="641267"/>
            <a:ext cx="2578832" cy="969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69" y="2610605"/>
            <a:ext cx="3803597" cy="3217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0669" y="5181669"/>
            <a:ext cx="2111365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dirty="0"/>
              <a:t>Distribuição do</a:t>
            </a:r>
            <a:r>
              <a:rPr lang="pt-PT" sz="1200" i="1" dirty="0"/>
              <a:t> </a:t>
            </a:r>
            <a:r>
              <a:rPr lang="pt-PT" sz="1200" i="1" dirty="0" err="1"/>
              <a:t>Hypericum</a:t>
            </a:r>
            <a:r>
              <a:rPr lang="pt-PT" sz="1200" i="1" dirty="0"/>
              <a:t> </a:t>
            </a:r>
            <a:r>
              <a:rPr lang="pt-PT" sz="1200" i="1" dirty="0" err="1"/>
              <a:t>perforatum</a:t>
            </a:r>
            <a:r>
              <a:rPr lang="pt-PT" sz="1200" i="1" dirty="0"/>
              <a:t> </a:t>
            </a:r>
            <a:r>
              <a:rPr lang="pt-PT" sz="1200" dirty="0"/>
              <a:t>na Austrália (David Briese,2012)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488" y="2160918"/>
            <a:ext cx="6096000" cy="4116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	Foi necessário entender os fatores que afetam </a:t>
            </a:r>
            <a:r>
              <a:rPr lang="pt-BR" sz="1600" b="1" i="1" dirty="0"/>
              <a:t>o crescimento, a sobrevivência e a fecundidade</a:t>
            </a:r>
            <a:r>
              <a:rPr lang="pt-BR" sz="1600" dirty="0"/>
              <a:t> para tirar conclusões sobre a dinâmica populacional, neste estudo foram utilizados métodos estatísticos, desenvolvidos em outro estudo do autor, de modo a avaliar os sinais vitais desta espécie para prosteriormente fornecer previsões. </a:t>
            </a:r>
          </a:p>
          <a:p>
            <a:pPr>
              <a:lnSpc>
                <a:spcPct val="150000"/>
              </a:lnSpc>
            </a:pPr>
            <a:endParaRPr lang="pt-BR" sz="1600" dirty="0"/>
          </a:p>
          <a:p>
            <a:pPr>
              <a:lnSpc>
                <a:spcPct val="150000"/>
              </a:lnSpc>
            </a:pPr>
            <a:endParaRPr lang="pt-BR" sz="1600" dirty="0"/>
          </a:p>
          <a:p>
            <a:pPr>
              <a:lnSpc>
                <a:spcPct val="150000"/>
              </a:lnSpc>
            </a:pPr>
            <a:r>
              <a:rPr lang="pt-BR" sz="1600" dirty="0"/>
              <a:t>	Os resultados (funções e parâmetros) destes modelos estatisticos foram usados ​​na IBM, para caracterizar processos a nível de população e fornecer populações virtuais nas quais se pudessem testar estratégias de gestão.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9578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87" y="343680"/>
            <a:ext cx="2834640" cy="1362108"/>
          </a:xfrm>
        </p:spPr>
        <p:txBody>
          <a:bodyPr/>
          <a:lstStyle/>
          <a:p>
            <a:r>
              <a:rPr lang="pt-PT" u="sng" dirty="0" smtClean="0"/>
              <a:t>Métodos </a:t>
            </a:r>
            <a:endParaRPr lang="pt-PT" u="sng" dirty="0"/>
          </a:p>
        </p:txBody>
      </p:sp>
      <p:pic>
        <p:nvPicPr>
          <p:cNvPr id="1026" name="Picture 2" descr="https://lh4.googleusercontent.com/qiASUWReStbY2sYvGr6_KnyompAXftm9i0sClnhAQaRHYdrd076UvGvnN4mLc5Mr7W6oesm5mP0W1ST_soxjFVgkX-II4vbKWn0ux5kkR1bJzrj5yLbPofr-HcolwJWlp1xZyts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92" y="2787805"/>
            <a:ext cx="5778908" cy="40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788"/>
            <a:ext cx="7170234" cy="2516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775" y="4616954"/>
            <a:ext cx="5865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pt-PT" sz="1600" dirty="0"/>
              <a:t>60% da partícula composta por clones;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pt-PT" sz="1600" dirty="0"/>
              <a:t>Modelação em zonas de clareira e zonas de sombra;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pt-PT" sz="1600" dirty="0"/>
              <a:t>Afetação do crescimento devido a precipitação;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pt-PT" sz="1600" dirty="0"/>
              <a:t>Duas épocas de estudo:</a:t>
            </a:r>
          </a:p>
          <a:p>
            <a:pPr marL="742950" lvl="1" indent="-285750">
              <a:buFontTx/>
              <a:buChar char="-"/>
            </a:pPr>
            <a:r>
              <a:rPr lang="pt-PT" sz="1600" dirty="0"/>
              <a:t>Crescimento vegetativo (Outono| Inverno)</a:t>
            </a:r>
          </a:p>
          <a:p>
            <a:pPr marL="742950" lvl="1" indent="-285750">
              <a:buFontTx/>
              <a:buChar char="-"/>
            </a:pPr>
            <a:r>
              <a:rPr lang="pt-PT" sz="1600" dirty="0"/>
              <a:t>Floração e frutificação ( Primavera| Verão)</a:t>
            </a:r>
          </a:p>
          <a:p>
            <a:pPr lvl="1"/>
            <a:endParaRPr lang="pt-PT" sz="1600" dirty="0"/>
          </a:p>
        </p:txBody>
      </p:sp>
      <p:sp>
        <p:nvSpPr>
          <p:cNvPr id="7" name="Rectangle 6"/>
          <p:cNvSpPr/>
          <p:nvPr/>
        </p:nvSpPr>
        <p:spPr>
          <a:xfrm>
            <a:off x="959005" y="2319454"/>
            <a:ext cx="3423424" cy="16838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5849149" y="609013"/>
            <a:ext cx="6144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Para compreender o desenvolvimento desta espécie foi feita uma análise de variação espacial e temporal, banco de sementes e recrutamento e submodelos componentes: crescimento vegetativo, probabilidade de floração, crescimento de caule florido, produção de frutos, sobrevivência, produção de otário, dano e herbivoria.</a:t>
            </a:r>
            <a:endParaRPr lang="pt-PT" sz="1400" b="1" i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69030" y="807176"/>
            <a:ext cx="97840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555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53" y="332530"/>
            <a:ext cx="2020601" cy="1362108"/>
          </a:xfrm>
        </p:spPr>
        <p:txBody>
          <a:bodyPr/>
          <a:lstStyle/>
          <a:p>
            <a:r>
              <a:rPr lang="pt-PT" u="sng" dirty="0"/>
              <a:t>Resultados </a:t>
            </a:r>
          </a:p>
        </p:txBody>
      </p:sp>
      <p:pic>
        <p:nvPicPr>
          <p:cNvPr id="2050" name="Picture 2" descr="https://lh6.googleusercontent.com/fKRUtgHMZy_ewHnFQ-ek-cYcFboKT_aJHYQ6Er4JZEDd6ReoIyzIL7TfdQLwnIRZOYEKcmIoBkySp5MY43MLjV_M9_4EVcXgXAMttZTVgHhRl2f_7JPtzimC5YoWTnzxDkegp_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66344"/>
            <a:ext cx="5734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571" y="1326647"/>
            <a:ext cx="5241073" cy="4985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Em termos de validação dos dados: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Foi verificado que as parcelas avaliadas em zona de clareira, alcançam a densidade de infestação em menor tempo que os parcelas de sombra; </a:t>
            </a: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Nos modelos de longevidade, verificou-se que as plantas em clareira viviam cerca de 1 ano, comparado com as de sombra que predominavam por mais tempo;</a:t>
            </a:r>
            <a:endParaRPr lang="pt-PT" sz="16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Os modelos para a previsão da quantidade de clones variaram bastante entre os modelos e a informação de validação.</a:t>
            </a:r>
            <a:endParaRPr lang="pt-PT" sz="1600" dirty="0">
              <a:cs typeface="Calibri"/>
            </a:endParaRPr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19" y="2091868"/>
            <a:ext cx="536652" cy="5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95" y="3559984"/>
            <a:ext cx="536652" cy="5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err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17" y="5028100"/>
            <a:ext cx="839130" cy="8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7694" y="2628520"/>
            <a:ext cx="5066371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Métodos de Controlo:</a:t>
            </a: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Reduzir o tamanho do caule da planta;</a:t>
            </a: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Aumentar o nível de herbivoria;</a:t>
            </a:r>
            <a:endParaRPr lang="pt-PT" sz="1600" dirty="0">
              <a:cs typeface="Calibri"/>
            </a:endParaRPr>
          </a:p>
          <a:p>
            <a:pPr>
              <a:lnSpc>
                <a:spcPct val="150000"/>
              </a:lnSpc>
            </a:pPr>
            <a:endParaRPr lang="pt-PT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→"/>
            </a:pPr>
            <a:r>
              <a:rPr lang="pt-PT" sz="1600" dirty="0"/>
              <a:t>A alteração dos parâmetros significativos causa 63.7% de desvio no tempo de infestação no caso das populações de sombra e 89.7% nas populações de clareira, estes modificados podem servir também como um método de controlo.</a:t>
            </a:r>
            <a:endParaRPr lang="pt-PT" sz="1600" dirty="0">
              <a:cs typeface="Calibri"/>
            </a:endParaRPr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pt-P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79891" y="2775726"/>
            <a:ext cx="0" cy="3981913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48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4"/>
            <a:ext cx="1853333" cy="1362108"/>
          </a:xfrm>
        </p:spPr>
        <p:txBody>
          <a:bodyPr/>
          <a:lstStyle/>
          <a:p>
            <a:r>
              <a:rPr lang="pt-PT" u="sng" dirty="0"/>
              <a:t>Discussão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068" y="1822647"/>
            <a:ext cx="105230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/>
              <a:t>Modelos de populações de sombra vs. Populações de clareira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r>
              <a:rPr lang="pt-BR" sz="1600" dirty="0"/>
              <a:t>→ Diferenças na dinâmica populacional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pPr>
              <a:lnSpc>
                <a:spcPct val="150000"/>
              </a:lnSpc>
            </a:pPr>
            <a:r>
              <a:rPr lang="pt-BR" sz="1600" b="1" dirty="0"/>
              <a:t>Modelo complexo e rigoroso</a:t>
            </a:r>
          </a:p>
          <a:p>
            <a:pPr>
              <a:lnSpc>
                <a:spcPct val="150000"/>
              </a:lnSpc>
            </a:pPr>
            <a:endParaRPr lang="pt-BR" sz="1200" b="1" dirty="0"/>
          </a:p>
          <a:p>
            <a:pPr>
              <a:lnSpc>
                <a:spcPct val="150000"/>
              </a:lnSpc>
            </a:pPr>
            <a:r>
              <a:rPr lang="pt-BR" sz="1600" b="1" dirty="0"/>
              <a:t>→</a:t>
            </a:r>
            <a:r>
              <a:rPr lang="pt-BR" sz="1600" dirty="0"/>
              <a:t>Estimativas de valor médio de T corretas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→Grande variedade de parâmetros analisados tal como a sua validação, com excepção dos modelos realizados para os clones e de recrutamento de plantulas e juvenis;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→Aleatoriedade no modelo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i="1" dirty="0"/>
              <a:t> Objetivo do modelo cumprido: criar um modelo que consegue avaliar diversas estratégias de gestão silvícola</a:t>
            </a:r>
          </a:p>
        </p:txBody>
      </p:sp>
    </p:spTree>
    <p:extLst>
      <p:ext uri="{BB962C8B-B14F-4D97-AF65-F5344CB8AC3E}">
        <p14:creationId xmlns:p14="http://schemas.microsoft.com/office/powerpoint/2010/main" val="3261639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307880-762B-4846-A8DC-3432BEC3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cs typeface="Calibri"/>
              </a:rPr>
              <a:t>Conclusão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E6EB573-F833-4063-A9B1-C0BA352A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22" y="2057699"/>
            <a:ext cx="10995393" cy="4361168"/>
          </a:xfrm>
        </p:spPr>
        <p:txBody>
          <a:bodyPr/>
          <a:lstStyle/>
          <a:p>
            <a:endParaRPr lang="pt-PT" dirty="0">
              <a:cs typeface="Calibri"/>
            </a:endParaRPr>
          </a:p>
          <a:p>
            <a:r>
              <a:rPr lang="pt-PT" dirty="0"/>
              <a:t>Em ambos os casos de estudo, verificou-se que os modelos desenvolvidos foram bem sucedidos tendo havido uma correlação significativa entre os resultados obtidos pelos modelos e o que se verifica nas populações </a:t>
            </a:r>
            <a:r>
              <a:rPr lang="pt-PT" dirty="0" smtClean="0"/>
              <a:t>naturais</a:t>
            </a:r>
            <a:r>
              <a:rPr lang="pt-PT" dirty="0"/>
              <a:t>;</a:t>
            </a:r>
            <a:endParaRPr lang="pt-PT" dirty="0" smtClean="0"/>
          </a:p>
          <a:p>
            <a:endParaRPr lang="pt-PT" dirty="0"/>
          </a:p>
          <a:p>
            <a:pPr lvl="0">
              <a:spcBef>
                <a:spcPts val="0"/>
              </a:spcBef>
              <a:buSzTx/>
              <a:buFont typeface="Wingdings" pitchFamily="2" charset="2"/>
              <a:buChar char="§"/>
              <a:defRPr/>
            </a:pPr>
            <a:r>
              <a:rPr lang="pt-PT" dirty="0" smtClean="0">
                <a:cs typeface="Calibri"/>
              </a:rPr>
              <a:t> Tanto </a:t>
            </a:r>
            <a:r>
              <a:rPr lang="pt-PT" dirty="0">
                <a:cs typeface="Calibri"/>
              </a:rPr>
              <a:t>um como o </a:t>
            </a:r>
            <a:r>
              <a:rPr lang="pt-PT" dirty="0" smtClean="0">
                <a:cs typeface="Calibri"/>
              </a:rPr>
              <a:t>outro permitiram </a:t>
            </a:r>
            <a:r>
              <a:rPr lang="pt-PT" dirty="0">
                <a:cs typeface="Calibri"/>
              </a:rPr>
              <a:t>uma melhor compreensão das componentes fulcrais do ciclo de vida das espécies, ajudando a identificar possíveis medidas de </a:t>
            </a:r>
            <a:r>
              <a:rPr lang="pt-PT" dirty="0" smtClean="0">
                <a:cs typeface="Calibri"/>
              </a:rPr>
              <a:t>conservação.</a:t>
            </a:r>
            <a:endParaRPr lang="pt-PT" dirty="0">
              <a:cs typeface="Calibri"/>
            </a:endParaRPr>
          </a:p>
          <a:p>
            <a:endParaRPr lang="pt-PT" dirty="0">
              <a:cs typeface="Calibri"/>
            </a:endParaRPr>
          </a:p>
          <a:p>
            <a:r>
              <a:rPr lang="pt-PT" dirty="0" smtClean="0">
                <a:cs typeface="Calibri"/>
              </a:rPr>
              <a:t>A escolha do IBM para ambos os artigos revela-se como a mais adequada pois conseguem englobar a complexidade dos ciclos de vida. </a:t>
            </a:r>
            <a:endParaRPr lang="pt-P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028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Modelos</a:t>
            </a:r>
            <a:r>
              <a:rPr lang="en-US" sz="3200" dirty="0"/>
              <a:t> com base no </a:t>
            </a:r>
            <a:r>
              <a:rPr lang="en-US" sz="3200" dirty="0" err="1"/>
              <a:t>indivíduo</a:t>
            </a:r>
            <a:endParaRPr lang="pt-PT" dirty="0"/>
          </a:p>
        </p:txBody>
      </p:sp>
      <p:pic>
        <p:nvPicPr>
          <p:cNvPr id="4" name="Content Placeholder 3" descr="Resultado de imagem para agent based modelling paradigm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0"/>
          <a:stretch/>
        </p:blipFill>
        <p:spPr bwMode="auto">
          <a:xfrm>
            <a:off x="2135475" y="1828452"/>
            <a:ext cx="7918001" cy="5029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416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Modelos</a:t>
            </a:r>
            <a:r>
              <a:rPr lang="en-US" sz="2800" dirty="0"/>
              <a:t> com base no </a:t>
            </a:r>
            <a:r>
              <a:rPr lang="en-US" sz="2800" dirty="0" err="1"/>
              <a:t>indivíduo</a:t>
            </a:r>
            <a:endParaRPr lang="pt-PT" dirty="0"/>
          </a:p>
        </p:txBody>
      </p:sp>
      <p:pic>
        <p:nvPicPr>
          <p:cNvPr id="4" name="Content Placeholder 3" descr="Resultado de imagem para agent based modeling abstraction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8653" r="15286"/>
          <a:stretch/>
        </p:blipFill>
        <p:spPr bwMode="auto">
          <a:xfrm>
            <a:off x="518614" y="1828452"/>
            <a:ext cx="5827594" cy="473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72" y="1285053"/>
            <a:ext cx="6237028" cy="52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7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Características </a:t>
            </a:r>
            <a:r>
              <a:rPr lang="pt-PT" dirty="0"/>
              <a:t>dos </a:t>
            </a:r>
            <a:r>
              <a:rPr lang="pt-PT" dirty="0" err="1"/>
              <a:t>IBMs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Os padrões observados constituem a informação de base para estes modelos</a:t>
            </a:r>
          </a:p>
          <a:p>
            <a:r>
              <a:rPr lang="pt-PT" dirty="0"/>
              <a:t>Envolvem conceitos de grande </a:t>
            </a:r>
            <a:r>
              <a:rPr lang="pt-PT" dirty="0" smtClean="0"/>
              <a:t>complexidade</a:t>
            </a:r>
          </a:p>
          <a:p>
            <a:r>
              <a:rPr lang="pt-PT" dirty="0" smtClean="0"/>
              <a:t>Os </a:t>
            </a:r>
            <a:r>
              <a:rPr lang="pt-PT" dirty="0"/>
              <a:t>sistemas são modelados e estudados como conjuntos de indivíduos “únicos”</a:t>
            </a:r>
          </a:p>
          <a:p>
            <a:r>
              <a:rPr lang="pt-PT" dirty="0"/>
              <a:t>As propriedades e dinâmica dos sistemas decorrem das interações entre indivíduos e destes com o ambiente</a:t>
            </a:r>
          </a:p>
          <a:p>
            <a:r>
              <a:rPr lang="pt-PT" dirty="0"/>
              <a:t>São implementados através de simulações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1752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 que distingue </a:t>
            </a:r>
            <a:r>
              <a:rPr lang="en-US" dirty="0" err="1"/>
              <a:t>os</a:t>
            </a:r>
            <a:r>
              <a:rPr lang="en-US" dirty="0"/>
              <a:t> IBMs dos </a:t>
            </a:r>
            <a:r>
              <a:rPr lang="en-US" dirty="0" err="1"/>
              <a:t>restantes</a:t>
            </a:r>
            <a:r>
              <a:rPr lang="en-US" dirty="0"/>
              <a:t> </a:t>
            </a:r>
            <a:r>
              <a:rPr lang="en-US" dirty="0" err="1"/>
              <a:t>modelos</a:t>
            </a:r>
            <a:endParaRPr lang="pt-PT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Refletem a complexidade do ciclo de vida associada aos indivíduos</a:t>
            </a:r>
          </a:p>
          <a:p>
            <a:r>
              <a:rPr lang="pt-PT" dirty="0"/>
              <a:t>Integram variabilidade relativa a indivíduos do mesmo grupo</a:t>
            </a:r>
          </a:p>
          <a:p>
            <a:r>
              <a:rPr lang="pt-PT" dirty="0"/>
              <a:t>Usam valores de tamanho de população finitos e conhecidos</a:t>
            </a:r>
          </a:p>
          <a:p>
            <a:r>
              <a:rPr lang="pt-PT" dirty="0"/>
              <a:t>Integram a dinâmica dos recursos utilizados pelos indivíduos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Potencialidades</a:t>
            </a:r>
            <a:endParaRPr lang="pt-PT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Contemplar comportamentos individuais</a:t>
            </a:r>
          </a:p>
          <a:p>
            <a:r>
              <a:rPr lang="pt-PT" dirty="0"/>
              <a:t>Incorporam alterações ao ambiente e seus efeitos nos indivíduos</a:t>
            </a:r>
          </a:p>
          <a:p>
            <a:r>
              <a:rPr lang="pt-PT" dirty="0"/>
              <a:t>Fáceis de </a:t>
            </a:r>
            <a:r>
              <a:rPr lang="pt-PT" dirty="0" smtClean="0"/>
              <a:t>utilizar através de softwares como o </a:t>
            </a:r>
            <a:r>
              <a:rPr lang="pt-PT" dirty="0" err="1" smtClean="0"/>
              <a:t>netlogo</a:t>
            </a:r>
            <a:r>
              <a:rPr lang="pt-PT" dirty="0" smtClean="0"/>
              <a:t> e </a:t>
            </a:r>
            <a:r>
              <a:rPr lang="pt-PT" dirty="0" err="1" smtClean="0"/>
              <a:t>cormas</a:t>
            </a:r>
            <a:r>
              <a:rPr lang="pt-PT" dirty="0" smtClean="0"/>
              <a:t> </a:t>
            </a:r>
            <a:endParaRPr lang="pt-PT" dirty="0"/>
          </a:p>
          <a:p>
            <a:r>
              <a:rPr lang="pt-PT" dirty="0"/>
              <a:t>Mais fácil compressão em comparações com outros modelos matemáticos para o mesmo sistema</a:t>
            </a:r>
          </a:p>
          <a:p>
            <a:r>
              <a:rPr lang="pt-PT" dirty="0"/>
              <a:t>Fácil incorporar aleatoriedade no modelo</a:t>
            </a:r>
          </a:p>
        </p:txBody>
      </p:sp>
    </p:spTree>
    <p:extLst>
      <p:ext uri="{BB962C8B-B14F-4D97-AF65-F5344CB8AC3E}">
        <p14:creationId xmlns:p14="http://schemas.microsoft.com/office/powerpoint/2010/main" val="1685787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Limitações</a:t>
            </a:r>
            <a:endParaRPr lang="pt-PT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Integrar a multiplicidade de situações que podem ocorrer</a:t>
            </a:r>
          </a:p>
          <a:p>
            <a:r>
              <a:rPr lang="pt-PT" dirty="0"/>
              <a:t>Integrar a dimensão adaptativa e de aprendizagem que muitos indivíduos podem apresentar</a:t>
            </a:r>
          </a:p>
          <a:p>
            <a:r>
              <a:rPr lang="pt-PT" dirty="0"/>
              <a:t>Quanto mais complexo for o modelo mais limitado é o número de indivíduos que comporta</a:t>
            </a:r>
          </a:p>
          <a:p>
            <a:r>
              <a:rPr lang="pt-PT" dirty="0"/>
              <a:t>Não é um bom modelo para estudar níveis de organização ecológica acima da comunidade</a:t>
            </a:r>
          </a:p>
          <a:p>
            <a:r>
              <a:rPr lang="pt-PT" dirty="0"/>
              <a:t>Dificuldade em estimar certos parâmetros </a:t>
            </a:r>
          </a:p>
          <a:p>
            <a:r>
              <a:rPr lang="pt-PT" dirty="0"/>
              <a:t>Implica conhecimento prévio de como os indivíduos se comportam e interagem</a:t>
            </a:r>
          </a:p>
        </p:txBody>
      </p:sp>
    </p:spTree>
    <p:extLst>
      <p:ext uri="{BB962C8B-B14F-4D97-AF65-F5344CB8AC3E}">
        <p14:creationId xmlns:p14="http://schemas.microsoft.com/office/powerpoint/2010/main" val="930735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Validação</a:t>
            </a:r>
            <a:r>
              <a:rPr lang="en-US" dirty="0"/>
              <a:t> dos </a:t>
            </a:r>
            <a:r>
              <a:rPr lang="en-US" dirty="0" err="1"/>
              <a:t>modelos</a:t>
            </a:r>
            <a:endParaRPr lang="pt-PT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Testes estatísticos</a:t>
            </a:r>
          </a:p>
          <a:p>
            <a:r>
              <a:rPr lang="pt-PT" dirty="0" smtClean="0"/>
              <a:t>Teste a condições extremas</a:t>
            </a:r>
            <a:endParaRPr lang="pt-PT" dirty="0"/>
          </a:p>
          <a:p>
            <a:r>
              <a:rPr lang="pt-PT" dirty="0"/>
              <a:t>Comparação com outros modelos</a:t>
            </a:r>
          </a:p>
          <a:p>
            <a:r>
              <a:rPr lang="pt-PT" dirty="0"/>
              <a:t>Análise de sensibilidade</a:t>
            </a:r>
          </a:p>
          <a:p>
            <a:r>
              <a:rPr lang="pt-PT" dirty="0"/>
              <a:t>Validação com recurso a dados históricos</a:t>
            </a:r>
          </a:p>
          <a:p>
            <a:r>
              <a:rPr lang="pt-PT" dirty="0"/>
              <a:t>Etc.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Observar se de fato a simulação criada retrata aquilo que é observado na realidade no ambiente natural</a:t>
            </a:r>
          </a:p>
        </p:txBody>
      </p:sp>
    </p:spTree>
    <p:extLst>
      <p:ext uri="{BB962C8B-B14F-4D97-AF65-F5344CB8AC3E}">
        <p14:creationId xmlns:p14="http://schemas.microsoft.com/office/powerpoint/2010/main" val="304153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Educational%20subjects%20presentation,%20chalkboard%20illustrations%20design%20(widescreen)</Template>
  <TotalTime>833</TotalTime>
  <Words>1489</Words>
  <Application>Microsoft Office PowerPoint</Application>
  <PresentationFormat>Personalizados</PresentationFormat>
  <Paragraphs>174</Paragraphs>
  <Slides>26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Educational subjects 16x9</vt:lpstr>
      <vt:lpstr>Modelos com base no indivíduo:  Uma breve descrição e aplicação em problemas ecológicos  Basílio, F. (52415), Carvalho, A. (52407), Cuccaro, F. (52333), Marques, J.(52412), Oliveira, I. (46113), Santos, A. (52410), Sevastópolska, D. (52398), Sousa, C. (52409), Tavares,L. (47648)</vt:lpstr>
      <vt:lpstr>Introdução</vt:lpstr>
      <vt:lpstr>Modelos com base no indivíduo</vt:lpstr>
      <vt:lpstr>Modelos com base no indivíduo</vt:lpstr>
      <vt:lpstr>Características dos IBMs</vt:lpstr>
      <vt:lpstr>O que distingue os IBMs dos restantes modelos</vt:lpstr>
      <vt:lpstr>Potencialidades</vt:lpstr>
      <vt:lpstr>Limitações</vt:lpstr>
      <vt:lpstr>Validação dos modelos</vt:lpstr>
      <vt:lpstr>Protocolo-ODD</vt:lpstr>
      <vt:lpstr>1º Caso de estudo </vt:lpstr>
      <vt:lpstr>Porquê este modelo?</vt:lpstr>
      <vt:lpstr>Ciclo de vida</vt:lpstr>
      <vt:lpstr>Elaboração do modelo</vt:lpstr>
      <vt:lpstr>Parâmetros</vt:lpstr>
      <vt:lpstr>Fluxogramas baseados no ciclo de vida - simulação</vt:lpstr>
      <vt:lpstr>Métodos</vt:lpstr>
      <vt:lpstr>Análise do risco de extinção da população em estudo </vt:lpstr>
      <vt:lpstr>Conclusão</vt:lpstr>
      <vt:lpstr>Apresentação do PowerPoint</vt:lpstr>
      <vt:lpstr>Apresentação do PowerPoint</vt:lpstr>
      <vt:lpstr>Apresentação do PowerPoint</vt:lpstr>
      <vt:lpstr>Métodos </vt:lpstr>
      <vt:lpstr>Resultados </vt:lpstr>
      <vt:lpstr>Discussão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com base no indivíduo</dc:title>
  <dc:creator>Leonor Branco Tavares</dc:creator>
  <cp:lastModifiedBy>user</cp:lastModifiedBy>
  <cp:revision>215</cp:revision>
  <dcterms:created xsi:type="dcterms:W3CDTF">2018-12-14T14:23:21Z</dcterms:created>
  <dcterms:modified xsi:type="dcterms:W3CDTF">2018-12-19T14:51:38Z</dcterms:modified>
</cp:coreProperties>
</file>